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Anton" charset="1" panose="00000500000000000000"/>
      <p:regular r:id="rId20"/>
    </p:embeddedFont>
    <p:embeddedFont>
      <p:font typeface="DM Sans Bold" charset="1" panose="00000000000000000000"/>
      <p:regular r:id="rId21"/>
    </p:embeddedFont>
    <p:embeddedFont>
      <p:font typeface="DM Sans" charset="1" panose="000000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_1Z2YUwA.mp4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jpe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jpeg>
</file>

<file path=ppt/media/image25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VAG_1Z2YUwA.mp4" Type="http://schemas.openxmlformats.org/officeDocument/2006/relationships/video"/><Relationship Id="rId4" Target="../media/VAG_1Z2YUwA.mp4" Type="http://schemas.microsoft.com/office/2007/relationships/media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1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Relationship Id="rId6" Target="../media/image2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977" r="-16350" b="-483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61286" y="3568310"/>
            <a:ext cx="15365428" cy="469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04"/>
              </a:lnSpc>
            </a:pPr>
            <a:r>
              <a:rPr lang="en-US" sz="11734">
                <a:solidFill>
                  <a:srgbClr val="2B71FA"/>
                </a:solidFill>
                <a:latin typeface="Anton"/>
                <a:ea typeface="Anton"/>
                <a:cs typeface="Anton"/>
                <a:sym typeface="Anton"/>
              </a:rPr>
              <a:t>KONZISTENTNOST PREGLEDA NA REPLIKAMA</a:t>
            </a:r>
          </a:p>
          <a:p>
            <a:pPr algn="ctr">
              <a:lnSpc>
                <a:spcPts val="12204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7064019" y="743744"/>
            <a:ext cx="1494146" cy="1494146"/>
          </a:xfrm>
          <a:custGeom>
            <a:avLst/>
            <a:gdLst/>
            <a:ahLst/>
            <a:cxnLst/>
            <a:rect r="r" b="b" t="t" l="l"/>
            <a:pathLst>
              <a:path h="1494146" w="1494146">
                <a:moveTo>
                  <a:pt x="0" y="0"/>
                </a:moveTo>
                <a:lnTo>
                  <a:pt x="1494146" y="0"/>
                </a:lnTo>
                <a:lnTo>
                  <a:pt x="1494146" y="1494146"/>
                </a:lnTo>
                <a:lnTo>
                  <a:pt x="0" y="1494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5825392" y="9357355"/>
            <a:ext cx="1621360" cy="43502"/>
          </a:xfrm>
          <a:prstGeom prst="line">
            <a:avLst/>
          </a:prstGeom>
          <a:ln cap="flat" w="38100">
            <a:solidFill>
              <a:srgbClr val="95B4E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0275603" y="9400857"/>
            <a:ext cx="1885384" cy="0"/>
          </a:xfrm>
          <a:prstGeom prst="line">
            <a:avLst/>
          </a:prstGeom>
          <a:ln cap="flat" w="38100">
            <a:solidFill>
              <a:srgbClr val="95B4E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8501015" y="1134751"/>
            <a:ext cx="2722965" cy="645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3"/>
              </a:lnSpc>
              <a:spcBef>
                <a:spcPct val="0"/>
              </a:spcBef>
            </a:pPr>
            <a:r>
              <a:rPr lang="en-US" b="true" sz="3838">
                <a:solidFill>
                  <a:srgbClr val="2B71FA"/>
                </a:solidFill>
                <a:latin typeface="DM Sans Bold"/>
                <a:ea typeface="DM Sans Bold"/>
                <a:cs typeface="DM Sans Bold"/>
                <a:sym typeface="DM Sans Bold"/>
              </a:rPr>
              <a:t>J</a:t>
            </a:r>
            <a:r>
              <a:rPr lang="en-US" b="true" sz="3838">
                <a:solidFill>
                  <a:srgbClr val="2B71FA"/>
                </a:solidFill>
                <a:latin typeface="DM Sans Bold"/>
                <a:ea typeface="DM Sans Bold"/>
                <a:cs typeface="DM Sans Bold"/>
                <a:sym typeface="DM Sans Bold"/>
              </a:rPr>
              <a:t>utJubic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83885" y="7040749"/>
            <a:ext cx="7920229" cy="11178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3"/>
              </a:lnSpc>
            </a:pPr>
            <a:r>
              <a:rPr lang="en-US" sz="3238">
                <a:solidFill>
                  <a:srgbClr val="2B71FA"/>
                </a:solidFill>
                <a:latin typeface="DM Sans"/>
                <a:ea typeface="DM Sans"/>
                <a:cs typeface="DM Sans"/>
                <a:sym typeface="DM Sans"/>
              </a:rPr>
              <a:t>uz</a:t>
            </a:r>
            <a:r>
              <a:rPr lang="en-US" sz="3238">
                <a:solidFill>
                  <a:srgbClr val="2B71FA"/>
                </a:solidFill>
                <a:latin typeface="DM Sans"/>
                <a:ea typeface="DM Sans"/>
                <a:cs typeface="DM Sans"/>
                <a:sym typeface="DM Sans"/>
              </a:rPr>
              <a:t> pomoć CRDT struktura</a:t>
            </a:r>
          </a:p>
          <a:p>
            <a:pPr algn="ctr">
              <a:lnSpc>
                <a:spcPts val="4533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7446752" y="9220200"/>
            <a:ext cx="2828851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MILICA SAVIĆ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160987" y="9220200"/>
            <a:ext cx="2828851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DAV</a:t>
            </a:r>
            <a:r>
              <a:rPr lang="en-US" sz="1900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ID TOTH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887785" y="9220200"/>
            <a:ext cx="2828851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IVAN</a:t>
            </a:r>
            <a:r>
              <a:rPr lang="en-US" sz="1900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 RADOVANOVIĆ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28934" y="9258300"/>
            <a:ext cx="7315200" cy="1901952"/>
          </a:xfrm>
          <a:custGeom>
            <a:avLst/>
            <a:gdLst/>
            <a:ahLst/>
            <a:cxnLst/>
            <a:rect r="r" b="b" t="t" l="l"/>
            <a:pathLst>
              <a:path h="1901952" w="7315200">
                <a:moveTo>
                  <a:pt x="0" y="0"/>
                </a:moveTo>
                <a:lnTo>
                  <a:pt x="7315200" y="0"/>
                </a:lnTo>
                <a:lnTo>
                  <a:pt x="7315200" y="1901952"/>
                </a:lnTo>
                <a:lnTo>
                  <a:pt x="0" y="19019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27634" y="1152207"/>
            <a:ext cx="10638338" cy="9525"/>
          </a:xfrm>
          <a:prstGeom prst="line">
            <a:avLst/>
          </a:prstGeom>
          <a:ln cap="flat" w="28575">
            <a:solidFill>
              <a:srgbClr val="3F77F4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2765972" y="890214"/>
            <a:ext cx="4493328" cy="543035"/>
            <a:chOff x="0" y="0"/>
            <a:chExt cx="970713" cy="1173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70713" cy="117314"/>
            </a:xfrm>
            <a:custGeom>
              <a:avLst/>
              <a:gdLst/>
              <a:ahLst/>
              <a:cxnLst/>
              <a:rect r="r" b="b" t="t" l="l"/>
              <a:pathLst>
                <a:path h="117314" w="970713">
                  <a:moveTo>
                    <a:pt x="0" y="0"/>
                  </a:moveTo>
                  <a:lnTo>
                    <a:pt x="970713" y="0"/>
                  </a:lnTo>
                  <a:lnTo>
                    <a:pt x="970713" y="117314"/>
                  </a:lnTo>
                  <a:lnTo>
                    <a:pt x="0" y="117314"/>
                  </a:lnTo>
                  <a:close/>
                </a:path>
              </a:pathLst>
            </a:custGeom>
            <a:solidFill>
              <a:srgbClr val="3F77F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970713" cy="16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863042" y="1850091"/>
            <a:ext cx="1032071" cy="1119604"/>
          </a:xfrm>
          <a:custGeom>
            <a:avLst/>
            <a:gdLst/>
            <a:ahLst/>
            <a:cxnLst/>
            <a:rect r="r" b="b" t="t" l="l"/>
            <a:pathLst>
              <a:path h="1119604" w="1032071">
                <a:moveTo>
                  <a:pt x="0" y="0"/>
                </a:moveTo>
                <a:lnTo>
                  <a:pt x="1032071" y="0"/>
                </a:lnTo>
                <a:lnTo>
                  <a:pt x="1032071" y="1119604"/>
                </a:lnTo>
                <a:lnTo>
                  <a:pt x="0" y="11196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480203" y="1205818"/>
            <a:ext cx="6970265" cy="7733997"/>
          </a:xfrm>
          <a:custGeom>
            <a:avLst/>
            <a:gdLst/>
            <a:ahLst/>
            <a:cxnLst/>
            <a:rect r="r" b="b" t="t" l="l"/>
            <a:pathLst>
              <a:path h="7733997" w="6970265">
                <a:moveTo>
                  <a:pt x="0" y="0"/>
                </a:moveTo>
                <a:lnTo>
                  <a:pt x="6970265" y="0"/>
                </a:lnTo>
                <a:lnTo>
                  <a:pt x="6970265" y="7733997"/>
                </a:lnTo>
                <a:lnTo>
                  <a:pt x="0" y="77339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30521" y="971550"/>
            <a:ext cx="149711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025FD7"/>
                </a:solidFill>
                <a:latin typeface="DM Sans Bold"/>
                <a:ea typeface="DM Sans Bold"/>
                <a:cs typeface="DM Sans Bold"/>
                <a:sym typeface="DM Sans Bold"/>
              </a:rPr>
              <a:t>JUTJUBIC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928934" y="930761"/>
            <a:ext cx="7429346" cy="41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3"/>
              </a:lnSpc>
              <a:spcBef>
                <a:spcPct val="0"/>
              </a:spcBef>
            </a:pPr>
            <a:r>
              <a:rPr lang="en-US" sz="2438" b="true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METODOLOGIJE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28251" y="2135601"/>
            <a:ext cx="8147177" cy="37240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3"/>
              </a:lnSpc>
            </a:pPr>
            <a:r>
              <a:rPr lang="en-US" sz="3009">
                <a:solidFill>
                  <a:srgbClr val="D9D9D9"/>
                </a:solidFill>
                <a:latin typeface="DM Sans"/>
                <a:ea typeface="DM Sans"/>
                <a:cs typeface="DM Sans"/>
                <a:sym typeface="DM Sans"/>
              </a:rPr>
              <a:t>Periodični sync je vremenski baziran i izvršava se u pozadini:</a:t>
            </a:r>
          </a:p>
          <a:p>
            <a:pPr algn="l" marL="649857" indent="-324928" lvl="1">
              <a:lnSpc>
                <a:spcPts val="4213"/>
              </a:lnSpc>
              <a:buFont typeface="Arial"/>
              <a:buChar char="•"/>
            </a:pPr>
            <a:r>
              <a:rPr lang="en-US" sz="3009">
                <a:solidFill>
                  <a:srgbClr val="D9D9D9"/>
                </a:solidFill>
                <a:latin typeface="DM Sans"/>
                <a:ea typeface="DM Sans"/>
                <a:cs typeface="DM Sans"/>
                <a:sym typeface="DM Sans"/>
              </a:rPr>
              <a:t>na svakih 2 minuta pokreće se batch sinhronizacija</a:t>
            </a:r>
          </a:p>
          <a:p>
            <a:pPr algn="l" marL="649857" indent="-324928" lvl="1">
              <a:lnSpc>
                <a:spcPts val="4213"/>
              </a:lnSpc>
              <a:buFont typeface="Arial"/>
              <a:buChar char="•"/>
            </a:pPr>
            <a:r>
              <a:rPr lang="en-US" sz="3009">
                <a:solidFill>
                  <a:srgbClr val="D9D9D9"/>
                </a:solidFill>
                <a:latin typeface="DM Sans"/>
                <a:ea typeface="DM Sans"/>
                <a:cs typeface="DM Sans"/>
                <a:sym typeface="DM Sans"/>
              </a:rPr>
              <a:t>replika sinhronizuje sve svoje lokalne brojače za sve video zapise</a:t>
            </a:r>
          </a:p>
          <a:p>
            <a:pPr algn="l">
              <a:lnSpc>
                <a:spcPts val="4213"/>
              </a:lnSpc>
            </a:pPr>
          </a:p>
        </p:txBody>
      </p:sp>
      <p:grpSp>
        <p:nvGrpSpPr>
          <p:cNvPr name="Group 12" id="12"/>
          <p:cNvGrpSpPr/>
          <p:nvPr/>
        </p:nvGrpSpPr>
        <p:grpSpPr>
          <a:xfrm rot="0">
            <a:off x="1028700" y="1294764"/>
            <a:ext cx="16533873" cy="8188861"/>
            <a:chOff x="0" y="0"/>
            <a:chExt cx="22045165" cy="10918481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6291359"/>
              <a:ext cx="11205805" cy="42319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13"/>
                </a:lnSpc>
              </a:pPr>
              <a:r>
                <a:rPr lang="en-US" sz="3009">
                  <a:solidFill>
                    <a:srgbClr val="2B71FA"/>
                  </a:solidFill>
                  <a:latin typeface="DM Sans"/>
                  <a:ea typeface="DM Sans"/>
                  <a:cs typeface="DM Sans"/>
                  <a:sym typeface="DM Sans"/>
                </a:rPr>
                <a:t>On-demand sync je korisnički/ručno pokrenut:</a:t>
              </a:r>
            </a:p>
            <a:p>
              <a:pPr algn="l" marL="649857" indent="-324928" lvl="1">
                <a:lnSpc>
                  <a:spcPts val="4213"/>
                </a:lnSpc>
                <a:buFont typeface="Arial"/>
                <a:buChar char="•"/>
              </a:pPr>
              <a:r>
                <a:rPr lang="en-US" sz="3009">
                  <a:solidFill>
                    <a:srgbClr val="2B71FA"/>
                  </a:solidFill>
                  <a:latin typeface="DM Sans"/>
                  <a:ea typeface="DM Sans"/>
                  <a:cs typeface="DM Sans"/>
                  <a:sym typeface="DM Sans"/>
                </a:rPr>
                <a:t>sinhronizacija se izvršava samo kada je eksplicitno zatražena</a:t>
              </a:r>
            </a:p>
            <a:p>
              <a:pPr algn="l" marL="649857" indent="-324928" lvl="1">
                <a:lnSpc>
                  <a:spcPts val="4213"/>
                </a:lnSpc>
                <a:buFont typeface="Arial"/>
                <a:buChar char="•"/>
              </a:pPr>
              <a:r>
                <a:rPr lang="en-US" sz="3009">
                  <a:solidFill>
                    <a:srgbClr val="2B71FA"/>
                  </a:solidFill>
                  <a:latin typeface="DM Sans"/>
                  <a:ea typeface="DM Sans"/>
                  <a:cs typeface="DM Sans"/>
                  <a:sym typeface="DM Sans"/>
                </a:rPr>
                <a:t>koristi se za brzo usklađivanje bez čekanja na sledeći periodični ciklus</a:t>
              </a:r>
            </a:p>
            <a:p>
              <a:pPr algn="l">
                <a:lnSpc>
                  <a:spcPts val="4213"/>
                </a:lnSpc>
              </a:pPr>
            </a:p>
          </p:txBody>
        </p:sp>
        <p:grpSp>
          <p:nvGrpSpPr>
            <p:cNvPr name="Group 14" id="14"/>
            <p:cNvGrpSpPr/>
            <p:nvPr/>
          </p:nvGrpSpPr>
          <p:grpSpPr>
            <a:xfrm rot="0">
              <a:off x="12762558" y="483191"/>
              <a:ext cx="8972580" cy="9848093"/>
              <a:chOff x="0" y="0"/>
              <a:chExt cx="1772361" cy="1945302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772361" cy="1945302"/>
              </a:xfrm>
              <a:custGeom>
                <a:avLst/>
                <a:gdLst/>
                <a:ahLst/>
                <a:cxnLst/>
                <a:rect r="r" b="b" t="t" l="l"/>
                <a:pathLst>
                  <a:path h="1945302" w="1772361">
                    <a:moveTo>
                      <a:pt x="58673" y="0"/>
                    </a:moveTo>
                    <a:lnTo>
                      <a:pt x="1713688" y="0"/>
                    </a:lnTo>
                    <a:cubicBezTo>
                      <a:pt x="1746092" y="0"/>
                      <a:pt x="1772361" y="26269"/>
                      <a:pt x="1772361" y="58673"/>
                    </a:cubicBezTo>
                    <a:lnTo>
                      <a:pt x="1772361" y="1886629"/>
                    </a:lnTo>
                    <a:cubicBezTo>
                      <a:pt x="1772361" y="1902190"/>
                      <a:pt x="1766180" y="1917114"/>
                      <a:pt x="1755176" y="1928117"/>
                    </a:cubicBezTo>
                    <a:cubicBezTo>
                      <a:pt x="1744173" y="1939121"/>
                      <a:pt x="1729249" y="1945302"/>
                      <a:pt x="1713688" y="1945302"/>
                    </a:cubicBezTo>
                    <a:lnTo>
                      <a:pt x="58673" y="1945302"/>
                    </a:lnTo>
                    <a:cubicBezTo>
                      <a:pt x="26269" y="1945302"/>
                      <a:pt x="0" y="1919033"/>
                      <a:pt x="0" y="1886629"/>
                    </a:cubicBezTo>
                    <a:lnTo>
                      <a:pt x="0" y="58673"/>
                    </a:lnTo>
                    <a:cubicBezTo>
                      <a:pt x="0" y="43112"/>
                      <a:pt x="6182" y="28188"/>
                      <a:pt x="17185" y="17185"/>
                    </a:cubicBezTo>
                    <a:cubicBezTo>
                      <a:pt x="28188" y="6182"/>
                      <a:pt x="43112" y="0"/>
                      <a:pt x="58673" y="0"/>
                    </a:cubicBezTo>
                    <a:close/>
                  </a:path>
                </a:pathLst>
              </a:custGeom>
              <a:solidFill>
                <a:srgbClr val="0F172A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1772361" cy="1983402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17" id="17"/>
            <p:cNvSpPr/>
            <p:nvPr/>
          </p:nvSpPr>
          <p:spPr>
            <a:xfrm flipH="false" flipV="false" rot="0">
              <a:off x="12452531" y="0"/>
              <a:ext cx="9592634" cy="10918481"/>
            </a:xfrm>
            <a:custGeom>
              <a:avLst/>
              <a:gdLst/>
              <a:ahLst/>
              <a:cxnLst/>
              <a:rect r="r" b="b" t="t" l="l"/>
              <a:pathLst>
                <a:path h="10918481" w="9592634">
                  <a:moveTo>
                    <a:pt x="0" y="0"/>
                  </a:moveTo>
                  <a:lnTo>
                    <a:pt x="9592634" y="0"/>
                  </a:lnTo>
                  <a:lnTo>
                    <a:pt x="9592634" y="10918481"/>
                  </a:lnTo>
                  <a:lnTo>
                    <a:pt x="0" y="1091848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-5630" t="0" r="-5630" b="0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28934" y="9579771"/>
            <a:ext cx="7315200" cy="1901952"/>
          </a:xfrm>
          <a:custGeom>
            <a:avLst/>
            <a:gdLst/>
            <a:ahLst/>
            <a:cxnLst/>
            <a:rect r="r" b="b" t="t" l="l"/>
            <a:pathLst>
              <a:path h="1901952" w="7315200">
                <a:moveTo>
                  <a:pt x="0" y="0"/>
                </a:moveTo>
                <a:lnTo>
                  <a:pt x="7315200" y="0"/>
                </a:lnTo>
                <a:lnTo>
                  <a:pt x="7315200" y="1901952"/>
                </a:lnTo>
                <a:lnTo>
                  <a:pt x="0" y="19019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27634" y="1152207"/>
            <a:ext cx="10638338" cy="9525"/>
          </a:xfrm>
          <a:prstGeom prst="line">
            <a:avLst/>
          </a:prstGeom>
          <a:ln cap="flat" w="28575">
            <a:solidFill>
              <a:srgbClr val="3F77F4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2765972" y="890214"/>
            <a:ext cx="4493328" cy="543035"/>
            <a:chOff x="0" y="0"/>
            <a:chExt cx="970713" cy="1173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70713" cy="117314"/>
            </a:xfrm>
            <a:custGeom>
              <a:avLst/>
              <a:gdLst/>
              <a:ahLst/>
              <a:cxnLst/>
              <a:rect r="r" b="b" t="t" l="l"/>
              <a:pathLst>
                <a:path h="117314" w="970713">
                  <a:moveTo>
                    <a:pt x="0" y="0"/>
                  </a:moveTo>
                  <a:lnTo>
                    <a:pt x="970713" y="0"/>
                  </a:lnTo>
                  <a:lnTo>
                    <a:pt x="970713" y="117314"/>
                  </a:lnTo>
                  <a:lnTo>
                    <a:pt x="0" y="117314"/>
                  </a:lnTo>
                  <a:close/>
                </a:path>
              </a:pathLst>
            </a:custGeom>
            <a:solidFill>
              <a:srgbClr val="3F77F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970713" cy="16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6162143" y="3241614"/>
            <a:ext cx="5676030" cy="4505879"/>
          </a:xfrm>
          <a:custGeom>
            <a:avLst/>
            <a:gdLst/>
            <a:ahLst/>
            <a:cxnLst/>
            <a:rect r="r" b="b" t="t" l="l"/>
            <a:pathLst>
              <a:path h="4505879" w="5676030">
                <a:moveTo>
                  <a:pt x="0" y="0"/>
                </a:moveTo>
                <a:lnTo>
                  <a:pt x="5676030" y="0"/>
                </a:lnTo>
                <a:lnTo>
                  <a:pt x="5676030" y="4505879"/>
                </a:lnTo>
                <a:lnTo>
                  <a:pt x="0" y="45058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6297" r="0" b="-9672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30521" y="971550"/>
            <a:ext cx="149711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025FD7"/>
                </a:solidFill>
                <a:latin typeface="DM Sans Bold"/>
                <a:ea typeface="DM Sans Bold"/>
                <a:cs typeface="DM Sans Bold"/>
                <a:sym typeface="DM Sans Bold"/>
              </a:rPr>
              <a:t>JUTJUBIC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928934" y="930761"/>
            <a:ext cx="7429346" cy="41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3"/>
              </a:lnSpc>
              <a:spcBef>
                <a:spcPct val="0"/>
              </a:spcBef>
            </a:pPr>
            <a:r>
              <a:rPr lang="en-US" sz="2438" b="true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DEMO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28934" y="9579771"/>
            <a:ext cx="7315200" cy="1901952"/>
          </a:xfrm>
          <a:custGeom>
            <a:avLst/>
            <a:gdLst/>
            <a:ahLst/>
            <a:cxnLst/>
            <a:rect r="r" b="b" t="t" l="l"/>
            <a:pathLst>
              <a:path h="1901952" w="7315200">
                <a:moveTo>
                  <a:pt x="0" y="0"/>
                </a:moveTo>
                <a:lnTo>
                  <a:pt x="7315200" y="0"/>
                </a:lnTo>
                <a:lnTo>
                  <a:pt x="7315200" y="1901952"/>
                </a:lnTo>
                <a:lnTo>
                  <a:pt x="0" y="19019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27634" y="1152207"/>
            <a:ext cx="10638338" cy="9525"/>
          </a:xfrm>
          <a:prstGeom prst="line">
            <a:avLst/>
          </a:prstGeom>
          <a:ln cap="flat" w="28575">
            <a:solidFill>
              <a:srgbClr val="3F77F4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2765972" y="890214"/>
            <a:ext cx="4493328" cy="543035"/>
            <a:chOff x="0" y="0"/>
            <a:chExt cx="970713" cy="1173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70713" cy="117314"/>
            </a:xfrm>
            <a:custGeom>
              <a:avLst/>
              <a:gdLst/>
              <a:ahLst/>
              <a:cxnLst/>
              <a:rect r="r" b="b" t="t" l="l"/>
              <a:pathLst>
                <a:path h="117314" w="970713">
                  <a:moveTo>
                    <a:pt x="0" y="0"/>
                  </a:moveTo>
                  <a:lnTo>
                    <a:pt x="970713" y="0"/>
                  </a:lnTo>
                  <a:lnTo>
                    <a:pt x="970713" y="117314"/>
                  </a:lnTo>
                  <a:lnTo>
                    <a:pt x="0" y="117314"/>
                  </a:lnTo>
                  <a:close/>
                </a:path>
              </a:pathLst>
            </a:custGeom>
            <a:solidFill>
              <a:srgbClr val="3F77F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970713" cy="16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30521" y="971550"/>
            <a:ext cx="149711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025FD7"/>
                </a:solidFill>
                <a:latin typeface="DM Sans Bold"/>
                <a:ea typeface="DM Sans Bold"/>
                <a:cs typeface="DM Sans Bold"/>
                <a:sym typeface="DM Sans Bold"/>
              </a:rPr>
              <a:t>JUTJUBIC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28934" y="930761"/>
            <a:ext cx="7429346" cy="41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3"/>
              </a:lnSpc>
              <a:spcBef>
                <a:spcPct val="0"/>
              </a:spcBef>
            </a:pPr>
            <a:r>
              <a:rPr lang="en-US" sz="2438" b="true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DISKUSIJA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1614650"/>
            <a:ext cx="16230600" cy="2390673"/>
            <a:chOff x="0" y="0"/>
            <a:chExt cx="21640800" cy="3187564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202454" cy="3187564"/>
              <a:chOff x="0" y="0"/>
              <a:chExt cx="38333" cy="60354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38333" cy="603543"/>
              </a:xfrm>
              <a:custGeom>
                <a:avLst/>
                <a:gdLst/>
                <a:ahLst/>
                <a:cxnLst/>
                <a:rect r="r" b="b" t="t" l="l"/>
                <a:pathLst>
                  <a:path h="603543" w="38333">
                    <a:moveTo>
                      <a:pt x="0" y="0"/>
                    </a:moveTo>
                    <a:lnTo>
                      <a:pt x="38333" y="0"/>
                    </a:lnTo>
                    <a:lnTo>
                      <a:pt x="38333" y="603543"/>
                    </a:lnTo>
                    <a:lnTo>
                      <a:pt x="0" y="603543"/>
                    </a:lnTo>
                    <a:close/>
                  </a:path>
                </a:pathLst>
              </a:custGeom>
              <a:solidFill>
                <a:srgbClr val="025FD7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38100"/>
                <a:ext cx="38333" cy="6416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856338" y="437320"/>
              <a:ext cx="13077913" cy="11564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488"/>
                </a:lnSpc>
              </a:pPr>
              <a:r>
                <a:rPr lang="en-US" sz="6239">
                  <a:solidFill>
                    <a:srgbClr val="3F77F4"/>
                  </a:solidFill>
                  <a:latin typeface="Anton"/>
                  <a:ea typeface="Anton"/>
                  <a:cs typeface="Anton"/>
                  <a:sym typeface="Anton"/>
                </a:rPr>
                <a:t>BROJAČ LAJKOVA PO VIDEU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893369" y="1841392"/>
              <a:ext cx="20747431" cy="1282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43"/>
                </a:lnSpc>
                <a:spcBef>
                  <a:spcPct val="0"/>
                </a:spcBef>
              </a:pPr>
              <a:r>
                <a:rPr lang="en-US" sz="2816">
                  <a:solidFill>
                    <a:srgbClr val="3F77F4"/>
                  </a:solidFill>
                  <a:latin typeface="DM Sans"/>
                  <a:ea typeface="DM Sans"/>
                  <a:cs typeface="DM Sans"/>
                  <a:sym typeface="DM Sans"/>
                </a:rPr>
                <a:t>L</a:t>
              </a:r>
              <a:r>
                <a:rPr lang="en-US" sz="2816">
                  <a:solidFill>
                    <a:srgbClr val="3F77F4"/>
                  </a:solidFill>
                  <a:latin typeface="DM Sans"/>
                  <a:ea typeface="DM Sans"/>
                  <a:cs typeface="DM Sans"/>
                  <a:sym typeface="DM Sans"/>
                </a:rPr>
                <a:t>ajkovi stižu na različite replike i </a:t>
              </a:r>
              <a:r>
                <a:rPr lang="en-US" sz="2816" b="true">
                  <a:solidFill>
                    <a:srgbClr val="95B4ED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PN-Counter</a:t>
              </a:r>
              <a:r>
                <a:rPr lang="en-US" sz="2816">
                  <a:solidFill>
                    <a:srgbClr val="95B4ED"/>
                  </a:solidFill>
                  <a:latin typeface="DM Sans"/>
                  <a:ea typeface="DM Sans"/>
                  <a:cs typeface="DM Sans"/>
                  <a:sym typeface="DM Sans"/>
                </a:rPr>
                <a:t> </a:t>
              </a:r>
              <a:r>
                <a:rPr lang="en-US" sz="2816">
                  <a:solidFill>
                    <a:srgbClr val="3F77F4"/>
                  </a:solidFill>
                  <a:latin typeface="DM Sans"/>
                  <a:ea typeface="DM Sans"/>
                  <a:cs typeface="DM Sans"/>
                  <a:sym typeface="DM Sans"/>
                </a:rPr>
                <a:t>bi omogućavao da se vrednost sabere i kad postoje decrementi (unlike).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670954" y="4475050"/>
            <a:ext cx="15588346" cy="2291579"/>
            <a:chOff x="0" y="0"/>
            <a:chExt cx="20784462" cy="3055438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20590400" y="0"/>
              <a:ext cx="194062" cy="3055438"/>
              <a:chOff x="0" y="0"/>
              <a:chExt cx="38333" cy="603543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38333" cy="603543"/>
              </a:xfrm>
              <a:custGeom>
                <a:avLst/>
                <a:gdLst/>
                <a:ahLst/>
                <a:cxnLst/>
                <a:rect r="r" b="b" t="t" l="l"/>
                <a:pathLst>
                  <a:path h="603543" w="38333">
                    <a:moveTo>
                      <a:pt x="0" y="0"/>
                    </a:moveTo>
                    <a:lnTo>
                      <a:pt x="38333" y="0"/>
                    </a:lnTo>
                    <a:lnTo>
                      <a:pt x="38333" y="603543"/>
                    </a:lnTo>
                    <a:lnTo>
                      <a:pt x="0" y="603543"/>
                    </a:lnTo>
                    <a:close/>
                  </a:path>
                </a:pathLst>
              </a:custGeom>
              <a:solidFill>
                <a:srgbClr val="025FD7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38100"/>
                <a:ext cx="38333" cy="6416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3122487" y="361734"/>
              <a:ext cx="16764953" cy="11659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6488"/>
                </a:lnSpc>
              </a:pPr>
              <a:r>
                <a:rPr lang="en-US" sz="6239">
                  <a:solidFill>
                    <a:srgbClr val="3F77F4"/>
                  </a:solidFill>
                  <a:latin typeface="Anton"/>
                  <a:ea typeface="Anton"/>
                  <a:cs typeface="Anton"/>
                  <a:sym typeface="Anton"/>
                </a:rPr>
                <a:t>REAL-TIME ČET TOKOM STREAMING-A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1829253"/>
              <a:ext cx="19887440" cy="12261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779"/>
                </a:lnSpc>
                <a:spcBef>
                  <a:spcPct val="0"/>
                </a:spcBef>
              </a:pPr>
              <a:r>
                <a:rPr lang="en-US" sz="2699">
                  <a:solidFill>
                    <a:srgbClr val="3F77F4"/>
                  </a:solidFill>
                  <a:latin typeface="DM Sans"/>
                  <a:ea typeface="DM Sans"/>
                  <a:cs typeface="DM Sans"/>
                  <a:sym typeface="DM Sans"/>
                </a:rPr>
                <a:t>Po</a:t>
              </a:r>
              <a:r>
                <a:rPr lang="en-US" sz="2699">
                  <a:solidFill>
                    <a:srgbClr val="3F77F4"/>
                  </a:solidFill>
                  <a:latin typeface="DM Sans"/>
                  <a:ea typeface="DM Sans"/>
                  <a:cs typeface="DM Sans"/>
                  <a:sym typeface="DM Sans"/>
                </a:rPr>
                <a:t>ruke mogu stići paralelno sa više replika pa bi </a:t>
              </a:r>
              <a:r>
                <a:rPr lang="en-US" b="true" sz="2699">
                  <a:solidFill>
                    <a:srgbClr val="95B4ED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Sequence CRDT</a:t>
              </a:r>
              <a:r>
                <a:rPr lang="en-US" b="true" sz="2699">
                  <a:solidFill>
                    <a:srgbClr val="D9D9D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 </a:t>
              </a:r>
              <a:r>
                <a:rPr lang="en-US" sz="2699">
                  <a:solidFill>
                    <a:srgbClr val="3F77F4"/>
                  </a:solidFill>
                  <a:latin typeface="DM Sans"/>
                  <a:ea typeface="DM Sans"/>
                  <a:cs typeface="DM Sans"/>
                  <a:sym typeface="DM Sans"/>
                </a:rPr>
                <a:t>obezbeđivao da svi završe sa istim redosledom poruka čak i uz konkurentna ubacivanja.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7023805"/>
            <a:ext cx="16230600" cy="2390673"/>
            <a:chOff x="0" y="0"/>
            <a:chExt cx="21640800" cy="3187564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202454" cy="3187564"/>
              <a:chOff x="0" y="0"/>
              <a:chExt cx="38333" cy="603543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38333" cy="603543"/>
              </a:xfrm>
              <a:custGeom>
                <a:avLst/>
                <a:gdLst/>
                <a:ahLst/>
                <a:cxnLst/>
                <a:rect r="r" b="b" t="t" l="l"/>
                <a:pathLst>
                  <a:path h="603543" w="38333">
                    <a:moveTo>
                      <a:pt x="0" y="0"/>
                    </a:moveTo>
                    <a:lnTo>
                      <a:pt x="38333" y="0"/>
                    </a:lnTo>
                    <a:lnTo>
                      <a:pt x="38333" y="603543"/>
                    </a:lnTo>
                    <a:lnTo>
                      <a:pt x="0" y="603543"/>
                    </a:lnTo>
                    <a:close/>
                  </a:path>
                </a:pathLst>
              </a:custGeom>
              <a:solidFill>
                <a:srgbClr val="025FD7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38100"/>
                <a:ext cx="38333" cy="64164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856338" y="437320"/>
              <a:ext cx="19678779" cy="11564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488"/>
                </a:lnSpc>
              </a:pPr>
              <a:r>
                <a:rPr lang="en-US" sz="6239">
                  <a:solidFill>
                    <a:srgbClr val="3F77F4"/>
                  </a:solidFill>
                  <a:latin typeface="Anton"/>
                  <a:ea typeface="Anton"/>
                  <a:cs typeface="Anton"/>
                  <a:sym typeface="Anton"/>
                </a:rPr>
                <a:t>SKUP KORISNIKA KOJI SU LAJKOVALI VIDEO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893369" y="1841392"/>
              <a:ext cx="20747431" cy="128255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43"/>
                </a:lnSpc>
                <a:spcBef>
                  <a:spcPct val="0"/>
                </a:spcBef>
              </a:pPr>
              <a:r>
                <a:rPr lang="en-US" sz="2816" b="true">
                  <a:solidFill>
                    <a:srgbClr val="95B4ED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OR-Set</a:t>
              </a:r>
              <a:r>
                <a:rPr lang="en-US" sz="2816">
                  <a:solidFill>
                    <a:srgbClr val="95B4ED"/>
                  </a:solidFill>
                  <a:latin typeface="DM Sans"/>
                  <a:ea typeface="DM Sans"/>
                  <a:cs typeface="DM Sans"/>
                  <a:sym typeface="DM Sans"/>
                </a:rPr>
                <a:t> </a:t>
              </a:r>
              <a:r>
                <a:rPr lang="en-US" sz="2816">
                  <a:solidFill>
                    <a:srgbClr val="3F77F4"/>
                  </a:solidFill>
                  <a:latin typeface="DM Sans"/>
                  <a:ea typeface="DM Sans"/>
                  <a:cs typeface="DM Sans"/>
                  <a:sym typeface="DM Sans"/>
                </a:rPr>
                <a:t>bi rešio konflikte kada se add/remove like dogode na različitim replikama/različitim redosledom bez centralnog lock-a.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61286" y="4417406"/>
            <a:ext cx="15365428" cy="1633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12"/>
              </a:lnSpc>
            </a:pPr>
            <a:r>
              <a:rPr lang="en-US" sz="11934">
                <a:solidFill>
                  <a:srgbClr val="2B71FA"/>
                </a:solidFill>
                <a:latin typeface="Anton"/>
                <a:ea typeface="Anton"/>
                <a:cs typeface="Anton"/>
                <a:sym typeface="Anton"/>
              </a:rPr>
              <a:t>HVALA NA PAŽNJI!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183885" y="6378216"/>
            <a:ext cx="7920229" cy="546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3"/>
              </a:lnSpc>
              <a:spcBef>
                <a:spcPct val="0"/>
              </a:spcBef>
            </a:pPr>
            <a:r>
              <a:rPr lang="en-US" sz="3238">
                <a:solidFill>
                  <a:srgbClr val="2B71FA"/>
                </a:solidFill>
                <a:latin typeface="DM Sans"/>
                <a:ea typeface="DM Sans"/>
                <a:cs typeface="DM Sans"/>
                <a:sym typeface="DM Sans"/>
              </a:rPr>
              <a:t>💡Pitanja?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871622" y="7843635"/>
            <a:ext cx="2828851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0F172A"/>
                </a:solidFill>
                <a:latin typeface="DM Sans"/>
                <a:ea typeface="DM Sans"/>
                <a:cs typeface="DM Sans"/>
                <a:sym typeface="DM Sans"/>
              </a:rPr>
              <a:t>MILICA SAVIĆ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7064019" y="743744"/>
            <a:ext cx="1494146" cy="1494146"/>
          </a:xfrm>
          <a:custGeom>
            <a:avLst/>
            <a:gdLst/>
            <a:ahLst/>
            <a:cxnLst/>
            <a:rect r="r" b="b" t="t" l="l"/>
            <a:pathLst>
              <a:path h="1494146" w="1494146">
                <a:moveTo>
                  <a:pt x="0" y="0"/>
                </a:moveTo>
                <a:lnTo>
                  <a:pt x="1494146" y="0"/>
                </a:lnTo>
                <a:lnTo>
                  <a:pt x="1494146" y="1494146"/>
                </a:lnTo>
                <a:lnTo>
                  <a:pt x="0" y="1494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501015" y="1134751"/>
            <a:ext cx="2722965" cy="645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3"/>
              </a:lnSpc>
              <a:spcBef>
                <a:spcPct val="0"/>
              </a:spcBef>
            </a:pPr>
            <a:r>
              <a:rPr lang="en-US" b="true" sz="3838">
                <a:solidFill>
                  <a:srgbClr val="2B71FA"/>
                </a:solidFill>
                <a:latin typeface="DM Sans Bold"/>
                <a:ea typeface="DM Sans Bold"/>
                <a:cs typeface="DM Sans Bold"/>
                <a:sym typeface="DM Sans Bold"/>
              </a:rPr>
              <a:t>J</a:t>
            </a:r>
            <a:r>
              <a:rPr lang="en-US" b="true" sz="3838">
                <a:solidFill>
                  <a:srgbClr val="2B71FA"/>
                </a:solidFill>
                <a:latin typeface="DM Sans Bold"/>
                <a:ea typeface="DM Sans Bold"/>
                <a:cs typeface="DM Sans Bold"/>
                <a:sym typeface="DM Sans Bold"/>
              </a:rPr>
              <a:t>utJubic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967090" y="3291910"/>
            <a:ext cx="6243369" cy="3679227"/>
            <a:chOff x="0" y="0"/>
            <a:chExt cx="1668936" cy="9835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68936" cy="983506"/>
            </a:xfrm>
            <a:custGeom>
              <a:avLst/>
              <a:gdLst/>
              <a:ahLst/>
              <a:cxnLst/>
              <a:rect r="r" b="b" t="t" l="l"/>
              <a:pathLst>
                <a:path h="983506" w="1668936">
                  <a:moveTo>
                    <a:pt x="66961" y="0"/>
                  </a:moveTo>
                  <a:lnTo>
                    <a:pt x="1601975" y="0"/>
                  </a:lnTo>
                  <a:cubicBezTo>
                    <a:pt x="1638956" y="0"/>
                    <a:pt x="1668936" y="29980"/>
                    <a:pt x="1668936" y="66961"/>
                  </a:cubicBezTo>
                  <a:lnTo>
                    <a:pt x="1668936" y="916545"/>
                  </a:lnTo>
                  <a:cubicBezTo>
                    <a:pt x="1668936" y="934304"/>
                    <a:pt x="1661881" y="951336"/>
                    <a:pt x="1649323" y="963894"/>
                  </a:cubicBezTo>
                  <a:cubicBezTo>
                    <a:pt x="1636766" y="976452"/>
                    <a:pt x="1619734" y="983506"/>
                    <a:pt x="1601975" y="983506"/>
                  </a:cubicBezTo>
                  <a:lnTo>
                    <a:pt x="66961" y="983506"/>
                  </a:lnTo>
                  <a:cubicBezTo>
                    <a:pt x="29980" y="983506"/>
                    <a:pt x="0" y="953527"/>
                    <a:pt x="0" y="916545"/>
                  </a:cubicBezTo>
                  <a:lnTo>
                    <a:pt x="0" y="66961"/>
                  </a:lnTo>
                  <a:cubicBezTo>
                    <a:pt x="0" y="29980"/>
                    <a:pt x="29980" y="0"/>
                    <a:pt x="66961" y="0"/>
                  </a:cubicBezTo>
                  <a:close/>
                </a:path>
              </a:pathLst>
            </a:custGeom>
            <a:solidFill>
              <a:srgbClr val="3F77F4"/>
            </a:solidFill>
            <a:ln w="38100" cap="rnd">
              <a:solidFill>
                <a:srgbClr val="0F172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668936" cy="10216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967090" y="4252556"/>
            <a:ext cx="6243369" cy="23139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2241" indent="-286121" lvl="1">
              <a:lnSpc>
                <a:spcPts val="3710"/>
              </a:lnSpc>
              <a:buFont typeface="Arial"/>
              <a:buChar char="•"/>
            </a:pP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Centr</a:t>
            </a: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alna</a:t>
            </a: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baza ili lock (transakcija)</a:t>
            </a:r>
          </a:p>
          <a:p>
            <a:pPr algn="l" marL="572241" indent="-286121" lvl="1">
              <a:lnSpc>
                <a:spcPts val="3710"/>
              </a:lnSpc>
              <a:buFont typeface="Arial"/>
              <a:buChar char="•"/>
            </a:pP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Mogući lost update problemi</a:t>
            </a:r>
          </a:p>
          <a:p>
            <a:pPr algn="l" marL="572241" indent="-286121" lvl="1">
              <a:lnSpc>
                <a:spcPts val="3710"/>
              </a:lnSpc>
              <a:buFont typeface="Arial"/>
              <a:buChar char="•"/>
            </a:pP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Potrebna jaka sinhronizacija</a:t>
            </a:r>
          </a:p>
          <a:p>
            <a:pPr algn="l" marL="572241" indent="-286121" lvl="1">
              <a:lnSpc>
                <a:spcPts val="3710"/>
              </a:lnSpc>
              <a:buFont typeface="Arial"/>
              <a:buChar char="•"/>
            </a:pP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Čitav sistem nedostupan nakon </a:t>
            </a: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pada centralne kompononte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67090" y="3613367"/>
            <a:ext cx="6243369" cy="1430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6"/>
              </a:lnSpc>
            </a:pPr>
            <a:r>
              <a:rPr lang="en-US" sz="3900">
                <a:solidFill>
                  <a:srgbClr val="0F172A"/>
                </a:solidFill>
                <a:latin typeface="Anton"/>
                <a:ea typeface="Anton"/>
                <a:cs typeface="Anton"/>
                <a:sym typeface="Anton"/>
              </a:rPr>
              <a:t>TRENUTNI</a:t>
            </a:r>
            <a:r>
              <a:rPr lang="en-US" sz="3900">
                <a:solidFill>
                  <a:srgbClr val="0F172A"/>
                </a:solidFill>
                <a:latin typeface="Anton"/>
                <a:ea typeface="Anton"/>
                <a:cs typeface="Anton"/>
                <a:sym typeface="Anton"/>
              </a:rPr>
              <a:t> PRISTUP</a:t>
            </a:r>
          </a:p>
          <a:p>
            <a:pPr algn="ctr">
              <a:lnSpc>
                <a:spcPts val="6876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008997"/>
            <a:ext cx="16230600" cy="754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13"/>
              </a:lnSpc>
              <a:spcBef>
                <a:spcPct val="0"/>
              </a:spcBef>
            </a:pPr>
            <a:r>
              <a:rPr lang="en-US" b="true" sz="4438">
                <a:solidFill>
                  <a:srgbClr val="2B71FA"/>
                </a:solidFill>
                <a:latin typeface="DM Sans Bold"/>
                <a:ea typeface="DM Sans Bold"/>
                <a:cs typeface="DM Sans Bold"/>
                <a:sym typeface="DM Sans Bold"/>
              </a:rPr>
              <a:t>Problem</a:t>
            </a:r>
            <a:r>
              <a:rPr lang="en-US" b="true" sz="4438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: Nekonzistentan broj pregleda na</a:t>
            </a:r>
            <a:r>
              <a:rPr lang="en-US" b="true" sz="4438">
                <a:solidFill>
                  <a:srgbClr val="3F77F4"/>
                </a:solidFill>
                <a:latin typeface="DM Sans Bold"/>
                <a:ea typeface="DM Sans Bold"/>
                <a:cs typeface="DM Sans Bold"/>
                <a:sym typeface="DM Sans Bold"/>
              </a:rPr>
              <a:t> više replika</a:t>
            </a:r>
          </a:p>
        </p:txBody>
      </p:sp>
      <p:sp>
        <p:nvSpPr>
          <p:cNvPr name="AutoShape 8" id="8"/>
          <p:cNvSpPr/>
          <p:nvPr/>
        </p:nvSpPr>
        <p:spPr>
          <a:xfrm>
            <a:off x="2127634" y="1161732"/>
            <a:ext cx="10638338" cy="9525"/>
          </a:xfrm>
          <a:prstGeom prst="line">
            <a:avLst/>
          </a:prstGeom>
          <a:ln cap="flat" w="28575">
            <a:solidFill>
              <a:srgbClr val="3F77F4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0">
            <a:off x="12765972" y="899739"/>
            <a:ext cx="4493328" cy="543035"/>
            <a:chOff x="0" y="0"/>
            <a:chExt cx="970713" cy="1173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970713" cy="117314"/>
            </a:xfrm>
            <a:custGeom>
              <a:avLst/>
              <a:gdLst/>
              <a:ahLst/>
              <a:cxnLst/>
              <a:rect r="r" b="b" t="t" l="l"/>
              <a:pathLst>
                <a:path h="117314" w="970713">
                  <a:moveTo>
                    <a:pt x="0" y="0"/>
                  </a:moveTo>
                  <a:lnTo>
                    <a:pt x="970713" y="0"/>
                  </a:lnTo>
                  <a:lnTo>
                    <a:pt x="970713" y="117314"/>
                  </a:lnTo>
                  <a:lnTo>
                    <a:pt x="0" y="117314"/>
                  </a:lnTo>
                  <a:close/>
                </a:path>
              </a:pathLst>
            </a:custGeom>
            <a:solidFill>
              <a:srgbClr val="3F77F4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970713" cy="16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630521" y="981075"/>
            <a:ext cx="149711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025FD7"/>
                </a:solidFill>
                <a:latin typeface="DM Sans Bold"/>
                <a:ea typeface="DM Sans Bold"/>
                <a:cs typeface="DM Sans Bold"/>
                <a:sym typeface="DM Sans Bold"/>
              </a:rPr>
              <a:t>JUTJUBIC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28934" y="940286"/>
            <a:ext cx="7429346" cy="41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3"/>
              </a:lnSpc>
              <a:spcBef>
                <a:spcPct val="0"/>
              </a:spcBef>
            </a:pPr>
            <a:r>
              <a:rPr lang="en-US" sz="2438" b="true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UVOD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9969174" y="3291910"/>
            <a:ext cx="6243369" cy="3679227"/>
            <a:chOff x="0" y="0"/>
            <a:chExt cx="1668936" cy="98350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668936" cy="983506"/>
            </a:xfrm>
            <a:custGeom>
              <a:avLst/>
              <a:gdLst/>
              <a:ahLst/>
              <a:cxnLst/>
              <a:rect r="r" b="b" t="t" l="l"/>
              <a:pathLst>
                <a:path h="983506" w="1668936">
                  <a:moveTo>
                    <a:pt x="66961" y="0"/>
                  </a:moveTo>
                  <a:lnTo>
                    <a:pt x="1601975" y="0"/>
                  </a:lnTo>
                  <a:cubicBezTo>
                    <a:pt x="1638956" y="0"/>
                    <a:pt x="1668936" y="29980"/>
                    <a:pt x="1668936" y="66961"/>
                  </a:cubicBezTo>
                  <a:lnTo>
                    <a:pt x="1668936" y="916545"/>
                  </a:lnTo>
                  <a:cubicBezTo>
                    <a:pt x="1668936" y="934304"/>
                    <a:pt x="1661881" y="951336"/>
                    <a:pt x="1649323" y="963894"/>
                  </a:cubicBezTo>
                  <a:cubicBezTo>
                    <a:pt x="1636766" y="976452"/>
                    <a:pt x="1619734" y="983506"/>
                    <a:pt x="1601975" y="983506"/>
                  </a:cubicBezTo>
                  <a:lnTo>
                    <a:pt x="66961" y="983506"/>
                  </a:lnTo>
                  <a:cubicBezTo>
                    <a:pt x="29980" y="983506"/>
                    <a:pt x="0" y="953527"/>
                    <a:pt x="0" y="916545"/>
                  </a:cubicBezTo>
                  <a:lnTo>
                    <a:pt x="0" y="66961"/>
                  </a:lnTo>
                  <a:cubicBezTo>
                    <a:pt x="0" y="29980"/>
                    <a:pt x="29980" y="0"/>
                    <a:pt x="66961" y="0"/>
                  </a:cubicBezTo>
                  <a:close/>
                </a:path>
              </a:pathLst>
            </a:custGeom>
            <a:solidFill>
              <a:srgbClr val="3F77F4"/>
            </a:solidFill>
            <a:ln cap="rnd">
              <a:noFill/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668936" cy="10216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969174" y="4252556"/>
            <a:ext cx="6243369" cy="2780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72241" indent="-286121" lvl="1">
              <a:lnSpc>
                <a:spcPts val="3710"/>
              </a:lnSpc>
              <a:buFont typeface="Arial"/>
              <a:buChar char="•"/>
            </a:pP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Lok</a:t>
            </a: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alno povećanje brojača po replici</a:t>
            </a:r>
          </a:p>
          <a:p>
            <a:pPr algn="l" marL="572241" indent="-286121" lvl="1">
              <a:lnSpc>
                <a:spcPts val="3710"/>
              </a:lnSpc>
              <a:buFont typeface="Arial"/>
              <a:buChar char="•"/>
            </a:pP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Bez konflikata pri spajanju</a:t>
            </a:r>
          </a:p>
          <a:p>
            <a:pPr algn="l" marL="572241" indent="-286121" lvl="1">
              <a:lnSpc>
                <a:spcPts val="3710"/>
              </a:lnSpc>
              <a:buFont typeface="Arial"/>
              <a:buChar char="•"/>
            </a:pP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Eventualna konzistentnost sistema</a:t>
            </a:r>
          </a:p>
          <a:p>
            <a:pPr algn="l" marL="572241" indent="-286121" lvl="1">
              <a:lnSpc>
                <a:spcPts val="3710"/>
              </a:lnSpc>
              <a:buFont typeface="Arial"/>
              <a:buChar char="•"/>
            </a:pPr>
            <a:r>
              <a:rPr lang="en-US" sz="265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Visoka dostupnost servisa</a:t>
            </a:r>
          </a:p>
          <a:p>
            <a:pPr algn="l">
              <a:lnSpc>
                <a:spcPts val="371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9969174" y="3613367"/>
            <a:ext cx="6243369" cy="1430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6"/>
              </a:lnSpc>
            </a:pPr>
            <a:r>
              <a:rPr lang="en-US" sz="3900">
                <a:solidFill>
                  <a:srgbClr val="D9D9D9"/>
                </a:solidFill>
                <a:latin typeface="Anton"/>
                <a:ea typeface="Anton"/>
                <a:cs typeface="Anton"/>
                <a:sym typeface="Anton"/>
              </a:rPr>
              <a:t>CRDT PRISTUP</a:t>
            </a:r>
          </a:p>
          <a:p>
            <a:pPr algn="ctr">
              <a:lnSpc>
                <a:spcPts val="6876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1967090" y="7946092"/>
            <a:ext cx="14245453" cy="1153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73"/>
              </a:lnSpc>
              <a:spcBef>
                <a:spcPct val="0"/>
              </a:spcBef>
            </a:pPr>
            <a:r>
              <a:rPr lang="en-US" b="true" sz="3338">
                <a:solidFill>
                  <a:srgbClr val="2B71FA"/>
                </a:solidFill>
                <a:latin typeface="DM Sans Bold"/>
                <a:ea typeface="DM Sans Bold"/>
                <a:cs typeface="DM Sans Bold"/>
                <a:sym typeface="DM Sans Bold"/>
              </a:rPr>
              <a:t>Cilj Zadatka:</a:t>
            </a:r>
            <a:r>
              <a:rPr lang="en-US" b="true" sz="3338">
                <a:solidFill>
                  <a:srgbClr val="D9D9D9"/>
                </a:solidFill>
                <a:latin typeface="DM Sans Bold"/>
                <a:ea typeface="DM Sans Bold"/>
                <a:cs typeface="DM Sans Bold"/>
                <a:sym typeface="DM Sans Bold"/>
              </a:rPr>
              <a:t> </a:t>
            </a:r>
            <a:r>
              <a:rPr lang="en-US" sz="3338">
                <a:solidFill>
                  <a:srgbClr val="D9D9D9"/>
                </a:solidFill>
                <a:latin typeface="DM Sans"/>
                <a:ea typeface="DM Sans"/>
                <a:cs typeface="DM Sans"/>
                <a:sym typeface="DM Sans"/>
              </a:rPr>
              <a:t>Implementirati podršku za održavanje konzistentnosti brojača pregleda na više replika koristeći</a:t>
            </a:r>
            <a:r>
              <a:rPr lang="en-US" sz="3338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b="true" sz="3338">
                <a:solidFill>
                  <a:srgbClr val="2B71FA"/>
                </a:solidFill>
                <a:latin typeface="DM Sans Bold"/>
                <a:ea typeface="DM Sans Bold"/>
                <a:cs typeface="DM Sans Bold"/>
                <a:sym typeface="DM Sans Bold"/>
              </a:rPr>
              <a:t>CRDT strukturu G-counter.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127634" y="1161732"/>
            <a:ext cx="10638338" cy="9525"/>
          </a:xfrm>
          <a:prstGeom prst="line">
            <a:avLst/>
          </a:prstGeom>
          <a:ln cap="flat" w="28575">
            <a:solidFill>
              <a:srgbClr val="3F77F4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2765972" y="899739"/>
            <a:ext cx="4493328" cy="543035"/>
            <a:chOff x="0" y="0"/>
            <a:chExt cx="970713" cy="1173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70713" cy="117314"/>
            </a:xfrm>
            <a:custGeom>
              <a:avLst/>
              <a:gdLst/>
              <a:ahLst/>
              <a:cxnLst/>
              <a:rect r="r" b="b" t="t" l="l"/>
              <a:pathLst>
                <a:path h="117314" w="970713">
                  <a:moveTo>
                    <a:pt x="0" y="0"/>
                  </a:moveTo>
                  <a:lnTo>
                    <a:pt x="970713" y="0"/>
                  </a:lnTo>
                  <a:lnTo>
                    <a:pt x="970713" y="117314"/>
                  </a:lnTo>
                  <a:lnTo>
                    <a:pt x="0" y="117314"/>
                  </a:lnTo>
                  <a:close/>
                </a:path>
              </a:pathLst>
            </a:custGeom>
            <a:solidFill>
              <a:srgbClr val="3F77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970713" cy="16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928934" y="9258300"/>
            <a:ext cx="7315200" cy="1901952"/>
          </a:xfrm>
          <a:custGeom>
            <a:avLst/>
            <a:gdLst/>
            <a:ahLst/>
            <a:cxnLst/>
            <a:rect r="r" b="b" t="t" l="l"/>
            <a:pathLst>
              <a:path h="1901952" w="7315200">
                <a:moveTo>
                  <a:pt x="0" y="0"/>
                </a:moveTo>
                <a:lnTo>
                  <a:pt x="7315200" y="0"/>
                </a:lnTo>
                <a:lnTo>
                  <a:pt x="7315200" y="1901952"/>
                </a:lnTo>
                <a:lnTo>
                  <a:pt x="0" y="19019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854919" y="1841847"/>
            <a:ext cx="6578163" cy="11755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980"/>
              </a:lnSpc>
            </a:pPr>
            <a:r>
              <a:rPr lang="en-US" sz="8634">
                <a:solidFill>
                  <a:srgbClr val="D9D9D9"/>
                </a:solidFill>
                <a:latin typeface="Anton"/>
                <a:ea typeface="Anton"/>
                <a:cs typeface="Anton"/>
                <a:sym typeface="Anton"/>
              </a:rPr>
              <a:t>ŠTA JE CRDT?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832422" y="9258300"/>
            <a:ext cx="1768834" cy="1791637"/>
          </a:xfrm>
          <a:custGeom>
            <a:avLst/>
            <a:gdLst/>
            <a:ahLst/>
            <a:cxnLst/>
            <a:rect r="r" b="b" t="t" l="l"/>
            <a:pathLst>
              <a:path h="1791637" w="1768834">
                <a:moveTo>
                  <a:pt x="0" y="0"/>
                </a:moveTo>
                <a:lnTo>
                  <a:pt x="1768835" y="0"/>
                </a:lnTo>
                <a:lnTo>
                  <a:pt x="1768835" y="1791637"/>
                </a:lnTo>
                <a:lnTo>
                  <a:pt x="0" y="179163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028700" y="6377216"/>
            <a:ext cx="16365505" cy="2323906"/>
            <a:chOff x="0" y="0"/>
            <a:chExt cx="4310257" cy="61205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310257" cy="612058"/>
            </a:xfrm>
            <a:custGeom>
              <a:avLst/>
              <a:gdLst/>
              <a:ahLst/>
              <a:cxnLst/>
              <a:rect r="r" b="b" t="t" l="l"/>
              <a:pathLst>
                <a:path h="612058" w="4310257">
                  <a:moveTo>
                    <a:pt x="24126" y="0"/>
                  </a:moveTo>
                  <a:lnTo>
                    <a:pt x="4286131" y="0"/>
                  </a:lnTo>
                  <a:cubicBezTo>
                    <a:pt x="4292529" y="0"/>
                    <a:pt x="4298666" y="2542"/>
                    <a:pt x="4303190" y="7066"/>
                  </a:cubicBezTo>
                  <a:cubicBezTo>
                    <a:pt x="4307715" y="11591"/>
                    <a:pt x="4310257" y="17728"/>
                    <a:pt x="4310257" y="24126"/>
                  </a:cubicBezTo>
                  <a:lnTo>
                    <a:pt x="4310257" y="587931"/>
                  </a:lnTo>
                  <a:cubicBezTo>
                    <a:pt x="4310257" y="601256"/>
                    <a:pt x="4299455" y="612058"/>
                    <a:pt x="4286131" y="612058"/>
                  </a:cubicBezTo>
                  <a:lnTo>
                    <a:pt x="24126" y="612058"/>
                  </a:lnTo>
                  <a:cubicBezTo>
                    <a:pt x="10802" y="612058"/>
                    <a:pt x="0" y="601256"/>
                    <a:pt x="0" y="587931"/>
                  </a:cubicBezTo>
                  <a:lnTo>
                    <a:pt x="0" y="24126"/>
                  </a:lnTo>
                  <a:cubicBezTo>
                    <a:pt x="0" y="10802"/>
                    <a:pt x="10802" y="0"/>
                    <a:pt x="24126" y="0"/>
                  </a:cubicBezTo>
                  <a:close/>
                </a:path>
              </a:pathLst>
            </a:custGeom>
            <a:solidFill>
              <a:srgbClr val="95B4ED">
                <a:alpha val="44706"/>
              </a:srgbClr>
            </a:solidFill>
            <a:ln w="38100" cap="rnd">
              <a:solidFill>
                <a:srgbClr val="D9D9D9">
                  <a:alpha val="44706"/>
                </a:srgbClr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310257" cy="6501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630521" y="981075"/>
            <a:ext cx="149711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025FD7"/>
                </a:solidFill>
                <a:latin typeface="DM Sans Bold"/>
                <a:ea typeface="DM Sans Bold"/>
                <a:cs typeface="DM Sans Bold"/>
                <a:sym typeface="DM Sans Bold"/>
              </a:rPr>
              <a:t>JUTJUBIC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28934" y="940286"/>
            <a:ext cx="7429346" cy="41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3"/>
              </a:lnSpc>
              <a:spcBef>
                <a:spcPct val="0"/>
              </a:spcBef>
            </a:pPr>
            <a:r>
              <a:rPr lang="en-US" sz="2438" b="true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UVOD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3484155"/>
            <a:ext cx="16365505" cy="2159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b="true" sz="3099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CRDT (Conflict-free Replicated Data Type) je struktura podataka koja omogućava rad sa replikovanim podacima u distribuiranim sistemima tako da sve replike konvergiraju ka istom stanju, </a:t>
            </a:r>
            <a:r>
              <a:rPr lang="en-US" sz="3099" b="true">
                <a:solidFill>
                  <a:srgbClr val="1933F7"/>
                </a:solidFill>
                <a:latin typeface="DM Sans Bold"/>
                <a:ea typeface="DM Sans Bold"/>
                <a:cs typeface="DM Sans Bold"/>
                <a:sym typeface="DM Sans Bold"/>
              </a:rPr>
              <a:t>bez centralne koordinacije i zaključavanja</a:t>
            </a:r>
            <a:r>
              <a:rPr lang="en-US" b="true" sz="3099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, ča</a:t>
            </a:r>
            <a:r>
              <a:rPr lang="en-US" b="true" sz="3099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k i uz paralelne izmene i kašnjenje poruka.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30521" y="6562715"/>
            <a:ext cx="16628779" cy="654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73"/>
              </a:lnSpc>
              <a:spcBef>
                <a:spcPct val="0"/>
              </a:spcBef>
            </a:pPr>
            <a:r>
              <a:rPr lang="en-US" sz="3838">
                <a:solidFill>
                  <a:srgbClr val="D9D9D9"/>
                </a:solidFill>
                <a:latin typeface="Anton"/>
                <a:ea typeface="Anton"/>
                <a:cs typeface="Anton"/>
                <a:sym typeface="Anton"/>
              </a:rPr>
              <a:t>CRDT Strukture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91997" y="7512630"/>
            <a:ext cx="3463814" cy="905167"/>
            <a:chOff x="0" y="0"/>
            <a:chExt cx="912280" cy="23839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12280" cy="238398"/>
            </a:xfrm>
            <a:custGeom>
              <a:avLst/>
              <a:gdLst/>
              <a:ahLst/>
              <a:cxnLst/>
              <a:rect r="r" b="b" t="t" l="l"/>
              <a:pathLst>
                <a:path h="238398" w="912280">
                  <a:moveTo>
                    <a:pt x="113989" y="0"/>
                  </a:moveTo>
                  <a:lnTo>
                    <a:pt x="798291" y="0"/>
                  </a:lnTo>
                  <a:cubicBezTo>
                    <a:pt x="828523" y="0"/>
                    <a:pt x="857516" y="12010"/>
                    <a:pt x="878894" y="33387"/>
                  </a:cubicBezTo>
                  <a:cubicBezTo>
                    <a:pt x="900271" y="54764"/>
                    <a:pt x="912280" y="83757"/>
                    <a:pt x="912280" y="113989"/>
                  </a:cubicBezTo>
                  <a:lnTo>
                    <a:pt x="912280" y="124409"/>
                  </a:lnTo>
                  <a:cubicBezTo>
                    <a:pt x="912280" y="154641"/>
                    <a:pt x="900271" y="183634"/>
                    <a:pt x="878894" y="205011"/>
                  </a:cubicBezTo>
                  <a:cubicBezTo>
                    <a:pt x="857516" y="226388"/>
                    <a:pt x="828523" y="238398"/>
                    <a:pt x="798291" y="238398"/>
                  </a:cubicBezTo>
                  <a:lnTo>
                    <a:pt x="113989" y="238398"/>
                  </a:lnTo>
                  <a:cubicBezTo>
                    <a:pt x="83757" y="238398"/>
                    <a:pt x="54764" y="226388"/>
                    <a:pt x="33387" y="205011"/>
                  </a:cubicBezTo>
                  <a:cubicBezTo>
                    <a:pt x="12010" y="183634"/>
                    <a:pt x="0" y="154641"/>
                    <a:pt x="0" y="124409"/>
                  </a:cubicBezTo>
                  <a:lnTo>
                    <a:pt x="0" y="113989"/>
                  </a:lnTo>
                  <a:cubicBezTo>
                    <a:pt x="0" y="83757"/>
                    <a:pt x="12010" y="54764"/>
                    <a:pt x="33387" y="33387"/>
                  </a:cubicBezTo>
                  <a:cubicBezTo>
                    <a:pt x="54764" y="12010"/>
                    <a:pt x="83757" y="0"/>
                    <a:pt x="113989" y="0"/>
                  </a:cubicBezTo>
                  <a:close/>
                </a:path>
              </a:pathLst>
            </a:custGeom>
            <a:solidFill>
              <a:srgbClr val="0F172A">
                <a:alpha val="46667"/>
              </a:srgbClr>
            </a:solidFill>
            <a:ln w="38100" cap="rnd">
              <a:solidFill>
                <a:srgbClr val="95B4ED">
                  <a:alpha val="46667"/>
                </a:srgbClr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912280" cy="2955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40"/>
                </a:lnSpc>
              </a:pPr>
              <a:r>
                <a:rPr lang="en-US" sz="3100">
                  <a:solidFill>
                    <a:srgbClr val="FFFFFF">
                      <a:alpha val="46667"/>
                    </a:srgbClr>
                  </a:solidFill>
                  <a:latin typeface="Anton"/>
                  <a:ea typeface="Anton"/>
                  <a:cs typeface="Anton"/>
                  <a:sym typeface="Anton"/>
                </a:rPr>
                <a:t>G-COUNTER 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403511" y="7512630"/>
            <a:ext cx="3463814" cy="905167"/>
            <a:chOff x="0" y="0"/>
            <a:chExt cx="912280" cy="23839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12280" cy="238398"/>
            </a:xfrm>
            <a:custGeom>
              <a:avLst/>
              <a:gdLst/>
              <a:ahLst/>
              <a:cxnLst/>
              <a:rect r="r" b="b" t="t" l="l"/>
              <a:pathLst>
                <a:path h="238398" w="912280">
                  <a:moveTo>
                    <a:pt x="113989" y="0"/>
                  </a:moveTo>
                  <a:lnTo>
                    <a:pt x="798291" y="0"/>
                  </a:lnTo>
                  <a:cubicBezTo>
                    <a:pt x="828523" y="0"/>
                    <a:pt x="857516" y="12010"/>
                    <a:pt x="878894" y="33387"/>
                  </a:cubicBezTo>
                  <a:cubicBezTo>
                    <a:pt x="900271" y="54764"/>
                    <a:pt x="912280" y="83757"/>
                    <a:pt x="912280" y="113989"/>
                  </a:cubicBezTo>
                  <a:lnTo>
                    <a:pt x="912280" y="124409"/>
                  </a:lnTo>
                  <a:cubicBezTo>
                    <a:pt x="912280" y="154641"/>
                    <a:pt x="900271" y="183634"/>
                    <a:pt x="878894" y="205011"/>
                  </a:cubicBezTo>
                  <a:cubicBezTo>
                    <a:pt x="857516" y="226388"/>
                    <a:pt x="828523" y="238398"/>
                    <a:pt x="798291" y="238398"/>
                  </a:cubicBezTo>
                  <a:lnTo>
                    <a:pt x="113989" y="238398"/>
                  </a:lnTo>
                  <a:cubicBezTo>
                    <a:pt x="83757" y="238398"/>
                    <a:pt x="54764" y="226388"/>
                    <a:pt x="33387" y="205011"/>
                  </a:cubicBezTo>
                  <a:cubicBezTo>
                    <a:pt x="12010" y="183634"/>
                    <a:pt x="0" y="154641"/>
                    <a:pt x="0" y="124409"/>
                  </a:cubicBezTo>
                  <a:lnTo>
                    <a:pt x="0" y="113989"/>
                  </a:lnTo>
                  <a:cubicBezTo>
                    <a:pt x="0" y="83757"/>
                    <a:pt x="12010" y="54764"/>
                    <a:pt x="33387" y="33387"/>
                  </a:cubicBezTo>
                  <a:cubicBezTo>
                    <a:pt x="54764" y="12010"/>
                    <a:pt x="83757" y="0"/>
                    <a:pt x="113989" y="0"/>
                  </a:cubicBezTo>
                  <a:close/>
                </a:path>
              </a:pathLst>
            </a:custGeom>
            <a:solidFill>
              <a:srgbClr val="0F172A">
                <a:alpha val="46667"/>
              </a:srgbClr>
            </a:solidFill>
            <a:ln w="38100" cap="rnd">
              <a:solidFill>
                <a:srgbClr val="95B4ED">
                  <a:alpha val="46667"/>
                </a:srgbClr>
              </a:solidFill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912280" cy="2955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40"/>
                </a:lnSpc>
              </a:pPr>
              <a:r>
                <a:rPr lang="en-US" sz="3100">
                  <a:solidFill>
                    <a:srgbClr val="FFFFFF">
                      <a:alpha val="46667"/>
                    </a:srgbClr>
                  </a:solidFill>
                  <a:latin typeface="Anton"/>
                  <a:ea typeface="Anton"/>
                  <a:cs typeface="Anton"/>
                  <a:sym typeface="Anton"/>
                </a:rPr>
                <a:t>PN-COUNTER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516253" y="7512630"/>
            <a:ext cx="3463814" cy="905167"/>
            <a:chOff x="0" y="0"/>
            <a:chExt cx="912280" cy="23839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12280" cy="238398"/>
            </a:xfrm>
            <a:custGeom>
              <a:avLst/>
              <a:gdLst/>
              <a:ahLst/>
              <a:cxnLst/>
              <a:rect r="r" b="b" t="t" l="l"/>
              <a:pathLst>
                <a:path h="238398" w="912280">
                  <a:moveTo>
                    <a:pt x="113989" y="0"/>
                  </a:moveTo>
                  <a:lnTo>
                    <a:pt x="798291" y="0"/>
                  </a:lnTo>
                  <a:cubicBezTo>
                    <a:pt x="828523" y="0"/>
                    <a:pt x="857516" y="12010"/>
                    <a:pt x="878894" y="33387"/>
                  </a:cubicBezTo>
                  <a:cubicBezTo>
                    <a:pt x="900271" y="54764"/>
                    <a:pt x="912280" y="83757"/>
                    <a:pt x="912280" y="113989"/>
                  </a:cubicBezTo>
                  <a:lnTo>
                    <a:pt x="912280" y="124409"/>
                  </a:lnTo>
                  <a:cubicBezTo>
                    <a:pt x="912280" y="154641"/>
                    <a:pt x="900271" y="183634"/>
                    <a:pt x="878894" y="205011"/>
                  </a:cubicBezTo>
                  <a:cubicBezTo>
                    <a:pt x="857516" y="226388"/>
                    <a:pt x="828523" y="238398"/>
                    <a:pt x="798291" y="238398"/>
                  </a:cubicBezTo>
                  <a:lnTo>
                    <a:pt x="113989" y="238398"/>
                  </a:lnTo>
                  <a:cubicBezTo>
                    <a:pt x="83757" y="238398"/>
                    <a:pt x="54764" y="226388"/>
                    <a:pt x="33387" y="205011"/>
                  </a:cubicBezTo>
                  <a:cubicBezTo>
                    <a:pt x="12010" y="183634"/>
                    <a:pt x="0" y="154641"/>
                    <a:pt x="0" y="124409"/>
                  </a:cubicBezTo>
                  <a:lnTo>
                    <a:pt x="0" y="113989"/>
                  </a:lnTo>
                  <a:cubicBezTo>
                    <a:pt x="0" y="83757"/>
                    <a:pt x="12010" y="54764"/>
                    <a:pt x="33387" y="33387"/>
                  </a:cubicBezTo>
                  <a:cubicBezTo>
                    <a:pt x="54764" y="12010"/>
                    <a:pt x="83757" y="0"/>
                    <a:pt x="113989" y="0"/>
                  </a:cubicBezTo>
                  <a:close/>
                </a:path>
              </a:pathLst>
            </a:custGeom>
            <a:solidFill>
              <a:srgbClr val="0F172A">
                <a:alpha val="46667"/>
              </a:srgbClr>
            </a:solidFill>
            <a:ln w="38100" cap="rnd">
              <a:solidFill>
                <a:srgbClr val="95B4ED">
                  <a:alpha val="46667"/>
                </a:srgbClr>
              </a:soli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57150"/>
              <a:ext cx="912280" cy="2955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20"/>
                </a:lnSpc>
              </a:pPr>
              <a:r>
                <a:rPr lang="en-US" sz="2800">
                  <a:solidFill>
                    <a:srgbClr val="FFFFFF">
                      <a:alpha val="46667"/>
                    </a:srgbClr>
                  </a:solidFill>
                  <a:latin typeface="Anton"/>
                  <a:ea typeface="Anton"/>
                  <a:cs typeface="Anton"/>
                  <a:sym typeface="Anton"/>
                </a:rPr>
                <a:t>OBSERVED-REMOVE SET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3628994" y="7512630"/>
            <a:ext cx="3463814" cy="905167"/>
            <a:chOff x="0" y="0"/>
            <a:chExt cx="912280" cy="23839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912280" cy="238398"/>
            </a:xfrm>
            <a:custGeom>
              <a:avLst/>
              <a:gdLst/>
              <a:ahLst/>
              <a:cxnLst/>
              <a:rect r="r" b="b" t="t" l="l"/>
              <a:pathLst>
                <a:path h="238398" w="912280">
                  <a:moveTo>
                    <a:pt x="113989" y="0"/>
                  </a:moveTo>
                  <a:lnTo>
                    <a:pt x="798291" y="0"/>
                  </a:lnTo>
                  <a:cubicBezTo>
                    <a:pt x="828523" y="0"/>
                    <a:pt x="857516" y="12010"/>
                    <a:pt x="878894" y="33387"/>
                  </a:cubicBezTo>
                  <a:cubicBezTo>
                    <a:pt x="900271" y="54764"/>
                    <a:pt x="912280" y="83757"/>
                    <a:pt x="912280" y="113989"/>
                  </a:cubicBezTo>
                  <a:lnTo>
                    <a:pt x="912280" y="124409"/>
                  </a:lnTo>
                  <a:cubicBezTo>
                    <a:pt x="912280" y="154641"/>
                    <a:pt x="900271" y="183634"/>
                    <a:pt x="878894" y="205011"/>
                  </a:cubicBezTo>
                  <a:cubicBezTo>
                    <a:pt x="857516" y="226388"/>
                    <a:pt x="828523" y="238398"/>
                    <a:pt x="798291" y="238398"/>
                  </a:cubicBezTo>
                  <a:lnTo>
                    <a:pt x="113989" y="238398"/>
                  </a:lnTo>
                  <a:cubicBezTo>
                    <a:pt x="83757" y="238398"/>
                    <a:pt x="54764" y="226388"/>
                    <a:pt x="33387" y="205011"/>
                  </a:cubicBezTo>
                  <a:cubicBezTo>
                    <a:pt x="12010" y="183634"/>
                    <a:pt x="0" y="154641"/>
                    <a:pt x="0" y="124409"/>
                  </a:cubicBezTo>
                  <a:lnTo>
                    <a:pt x="0" y="113989"/>
                  </a:lnTo>
                  <a:cubicBezTo>
                    <a:pt x="0" y="83757"/>
                    <a:pt x="12010" y="54764"/>
                    <a:pt x="33387" y="33387"/>
                  </a:cubicBezTo>
                  <a:cubicBezTo>
                    <a:pt x="54764" y="12010"/>
                    <a:pt x="83757" y="0"/>
                    <a:pt x="113989" y="0"/>
                  </a:cubicBezTo>
                  <a:close/>
                </a:path>
              </a:pathLst>
            </a:custGeom>
            <a:solidFill>
              <a:srgbClr val="0F172A">
                <a:alpha val="46667"/>
              </a:srgbClr>
            </a:solidFill>
            <a:ln w="38100" cap="rnd">
              <a:solidFill>
                <a:srgbClr val="95B4ED">
                  <a:alpha val="46667"/>
                </a:srgbClr>
              </a:soli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912280" cy="2955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40"/>
                </a:lnSpc>
              </a:pPr>
              <a:r>
                <a:rPr lang="en-US" sz="3100">
                  <a:solidFill>
                    <a:srgbClr val="FFFFFF">
                      <a:alpha val="46667"/>
                    </a:srgbClr>
                  </a:solidFill>
                  <a:latin typeface="Anton"/>
                  <a:ea typeface="Anton"/>
                  <a:cs typeface="Anton"/>
                  <a:sym typeface="Anton"/>
                </a:rPr>
                <a:t>SEQUENCE CRDT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127634" y="1161732"/>
            <a:ext cx="10638338" cy="9525"/>
          </a:xfrm>
          <a:prstGeom prst="line">
            <a:avLst/>
          </a:prstGeom>
          <a:ln cap="flat" w="28575">
            <a:solidFill>
              <a:srgbClr val="3F77F4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2765972" y="899739"/>
            <a:ext cx="4493328" cy="543035"/>
            <a:chOff x="0" y="0"/>
            <a:chExt cx="970713" cy="1173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70713" cy="117314"/>
            </a:xfrm>
            <a:custGeom>
              <a:avLst/>
              <a:gdLst/>
              <a:ahLst/>
              <a:cxnLst/>
              <a:rect r="r" b="b" t="t" l="l"/>
              <a:pathLst>
                <a:path h="117314" w="970713">
                  <a:moveTo>
                    <a:pt x="0" y="0"/>
                  </a:moveTo>
                  <a:lnTo>
                    <a:pt x="970713" y="0"/>
                  </a:lnTo>
                  <a:lnTo>
                    <a:pt x="970713" y="117314"/>
                  </a:lnTo>
                  <a:lnTo>
                    <a:pt x="0" y="117314"/>
                  </a:lnTo>
                  <a:close/>
                </a:path>
              </a:pathLst>
            </a:custGeom>
            <a:solidFill>
              <a:srgbClr val="3F77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970713" cy="16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492993" y="1442775"/>
            <a:ext cx="1768834" cy="1791637"/>
          </a:xfrm>
          <a:custGeom>
            <a:avLst/>
            <a:gdLst/>
            <a:ahLst/>
            <a:cxnLst/>
            <a:rect r="r" b="b" t="t" l="l"/>
            <a:pathLst>
              <a:path h="1791637" w="1768834">
                <a:moveTo>
                  <a:pt x="0" y="0"/>
                </a:moveTo>
                <a:lnTo>
                  <a:pt x="1768835" y="0"/>
                </a:lnTo>
                <a:lnTo>
                  <a:pt x="1768835" y="1791637"/>
                </a:lnTo>
                <a:lnTo>
                  <a:pt x="0" y="17916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37039" y="7756039"/>
            <a:ext cx="8207871" cy="1502261"/>
          </a:xfrm>
          <a:custGeom>
            <a:avLst/>
            <a:gdLst/>
            <a:ahLst/>
            <a:cxnLst/>
            <a:rect r="r" b="b" t="t" l="l"/>
            <a:pathLst>
              <a:path h="1502261" w="8207871">
                <a:moveTo>
                  <a:pt x="0" y="0"/>
                </a:moveTo>
                <a:lnTo>
                  <a:pt x="8207871" y="0"/>
                </a:lnTo>
                <a:lnTo>
                  <a:pt x="8207871" y="1502261"/>
                </a:lnTo>
                <a:lnTo>
                  <a:pt x="0" y="150226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17" r="-728" b="-217"/>
            </a:stretch>
          </a:blipFill>
          <a:ln w="19050" cap="sq">
            <a:solidFill>
              <a:srgbClr val="95B4ED"/>
            </a:solidFill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9236571" y="7756039"/>
            <a:ext cx="8482474" cy="1502261"/>
          </a:xfrm>
          <a:custGeom>
            <a:avLst/>
            <a:gdLst/>
            <a:ahLst/>
            <a:cxnLst/>
            <a:rect r="r" b="b" t="t" l="l"/>
            <a:pathLst>
              <a:path h="1502261" w="8482474">
                <a:moveTo>
                  <a:pt x="0" y="0"/>
                </a:moveTo>
                <a:lnTo>
                  <a:pt x="8482474" y="0"/>
                </a:lnTo>
                <a:lnTo>
                  <a:pt x="8482474" y="1502261"/>
                </a:lnTo>
                <a:lnTo>
                  <a:pt x="0" y="15022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278" t="0" r="0" b="0"/>
            </a:stretch>
          </a:blipFill>
          <a:ln w="38100" cap="sq">
            <a:solidFill>
              <a:srgbClr val="95B4ED"/>
            </a:solidFill>
            <a:prstDash val="solid"/>
            <a:miter/>
          </a:ln>
        </p:spPr>
      </p:sp>
      <p:sp>
        <p:nvSpPr>
          <p:cNvPr name="TextBox 9" id="9"/>
          <p:cNvSpPr txBox="true"/>
          <p:nvPr/>
        </p:nvSpPr>
        <p:spPr>
          <a:xfrm rot="0">
            <a:off x="4681334" y="1753324"/>
            <a:ext cx="8527152" cy="1064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48"/>
              </a:lnSpc>
            </a:pPr>
            <a:r>
              <a:rPr lang="en-US" sz="7834">
                <a:solidFill>
                  <a:srgbClr val="2B71FA"/>
                </a:solidFill>
                <a:latin typeface="Anton"/>
                <a:ea typeface="Anton"/>
                <a:cs typeface="Anton"/>
                <a:sym typeface="Anton"/>
              </a:rPr>
              <a:t>ARHITEKTURA REPLIKA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0521" y="981075"/>
            <a:ext cx="149711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025FD7"/>
                </a:solidFill>
                <a:latin typeface="DM Sans Bold"/>
                <a:ea typeface="DM Sans Bold"/>
                <a:cs typeface="DM Sans Bold"/>
                <a:sym typeface="DM Sans Bold"/>
              </a:rPr>
              <a:t>JUTJUBIC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928934" y="940286"/>
            <a:ext cx="7429346" cy="41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3"/>
              </a:lnSpc>
              <a:spcBef>
                <a:spcPct val="0"/>
              </a:spcBef>
            </a:pPr>
            <a:r>
              <a:rPr lang="en-US" sz="2438" b="true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METODOLOGIJE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37039" y="3310612"/>
            <a:ext cx="16794784" cy="3788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85" indent="-334642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Fizička izolacija podataka: Svaka instanca servisa mapirana je na jedinstvenu tabelu, čime je eliminisana deljena memorija i race conditions.</a:t>
            </a:r>
          </a:p>
          <a:p>
            <a:pPr algn="l" marL="669285" indent="-334642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Visoka otpornost: Sistem nema "Single Point of Failure" – ako jedna baza ili replika postanu nedostupne, ostale nesmetano nastavljaju sa radom.</a:t>
            </a:r>
          </a:p>
          <a:p>
            <a:pPr algn="l" marL="669285" indent="-334642" lvl="1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Lokalna modifikacija, globalna sinhronizacija: Inkrementacija brojača je lokalna operacija (bez mrežnog kašnjenja), dok se globalno stanje postiže kroz background sync procese.</a:t>
            </a:r>
          </a:p>
          <a:p>
            <a:pPr algn="l">
              <a:lnSpc>
                <a:spcPts val="433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737039" y="7086520"/>
            <a:ext cx="3639171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VID</a:t>
            </a:r>
            <a:r>
              <a:rPr lang="en-US" b="true" sz="19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EO_VIEW_CRDT_REPLICA1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236571" y="7086520"/>
            <a:ext cx="369236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VID</a:t>
            </a:r>
            <a:r>
              <a:rPr lang="en-US" b="true" sz="19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EO_VIEW_CRDT_REPLICA2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305739" y="7086520"/>
            <a:ext cx="3639171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PORT = 8081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079874" y="7086520"/>
            <a:ext cx="3639171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FFFFFF"/>
                </a:solidFill>
                <a:latin typeface="DM Sans Bold"/>
                <a:ea typeface="DM Sans Bold"/>
                <a:cs typeface="DM Sans Bold"/>
                <a:sym typeface="DM Sans Bold"/>
              </a:rPr>
              <a:t>PORT = 8082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127634" y="1161732"/>
            <a:ext cx="10638338" cy="9525"/>
          </a:xfrm>
          <a:prstGeom prst="line">
            <a:avLst/>
          </a:prstGeom>
          <a:ln cap="flat" w="28575">
            <a:solidFill>
              <a:srgbClr val="3F77F4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2765972" y="899739"/>
            <a:ext cx="4493328" cy="543035"/>
            <a:chOff x="0" y="0"/>
            <a:chExt cx="970713" cy="1173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70713" cy="117314"/>
            </a:xfrm>
            <a:custGeom>
              <a:avLst/>
              <a:gdLst/>
              <a:ahLst/>
              <a:cxnLst/>
              <a:rect r="r" b="b" t="t" l="l"/>
              <a:pathLst>
                <a:path h="117314" w="970713">
                  <a:moveTo>
                    <a:pt x="0" y="0"/>
                  </a:moveTo>
                  <a:lnTo>
                    <a:pt x="970713" y="0"/>
                  </a:lnTo>
                  <a:lnTo>
                    <a:pt x="970713" y="117314"/>
                  </a:lnTo>
                  <a:lnTo>
                    <a:pt x="0" y="117314"/>
                  </a:lnTo>
                  <a:close/>
                </a:path>
              </a:pathLst>
            </a:custGeom>
            <a:solidFill>
              <a:srgbClr val="3F77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970713" cy="16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5759189" y="9391182"/>
            <a:ext cx="1768834" cy="1791637"/>
          </a:xfrm>
          <a:custGeom>
            <a:avLst/>
            <a:gdLst/>
            <a:ahLst/>
            <a:cxnLst/>
            <a:rect r="r" b="b" t="t" l="l"/>
            <a:pathLst>
              <a:path h="1791637" w="1768834">
                <a:moveTo>
                  <a:pt x="0" y="0"/>
                </a:moveTo>
                <a:lnTo>
                  <a:pt x="1768835" y="0"/>
                </a:lnTo>
                <a:lnTo>
                  <a:pt x="1768835" y="1791636"/>
                </a:lnTo>
                <a:lnTo>
                  <a:pt x="0" y="17916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089539" y="2771273"/>
            <a:ext cx="6113233" cy="6783337"/>
          </a:xfrm>
          <a:custGeom>
            <a:avLst/>
            <a:gdLst/>
            <a:ahLst/>
            <a:cxnLst/>
            <a:rect r="r" b="b" t="t" l="l"/>
            <a:pathLst>
              <a:path h="6783337" w="6113233">
                <a:moveTo>
                  <a:pt x="0" y="0"/>
                </a:moveTo>
                <a:lnTo>
                  <a:pt x="6113233" y="0"/>
                </a:lnTo>
                <a:lnTo>
                  <a:pt x="6113233" y="6783338"/>
                </a:lnTo>
                <a:lnTo>
                  <a:pt x="0" y="67833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999324" y="1913650"/>
            <a:ext cx="10289352" cy="1064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48"/>
              </a:lnSpc>
            </a:pPr>
            <a:r>
              <a:rPr lang="en-US" sz="7834">
                <a:solidFill>
                  <a:srgbClr val="95B4ED"/>
                </a:solidFill>
                <a:latin typeface="Anton"/>
                <a:ea typeface="Anton"/>
                <a:cs typeface="Anton"/>
                <a:sym typeface="Anton"/>
              </a:rPr>
              <a:t>G-COUNTER I SKALABILNOST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30521" y="981075"/>
            <a:ext cx="149711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025FD7"/>
                </a:solidFill>
                <a:latin typeface="DM Sans Bold"/>
                <a:ea typeface="DM Sans Bold"/>
                <a:cs typeface="DM Sans Bold"/>
                <a:sym typeface="DM Sans Bold"/>
              </a:rPr>
              <a:t>JUTJUBIC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928934" y="940286"/>
            <a:ext cx="7429346" cy="41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3"/>
              </a:lnSpc>
              <a:spcBef>
                <a:spcPct val="0"/>
              </a:spcBef>
            </a:pPr>
            <a:r>
              <a:rPr lang="en-US" sz="2438" b="true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METODOLOGIJE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37039" y="3051576"/>
            <a:ext cx="11785776" cy="650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91" indent="-334646" lvl="1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100">
                <a:solidFill>
                  <a:srgbClr val="ADD0E9"/>
                </a:solidFill>
                <a:latin typeface="DM Sans"/>
                <a:ea typeface="DM Sans"/>
                <a:cs typeface="DM Sans"/>
                <a:sym typeface="DM Sans"/>
              </a:rPr>
              <a:t>G-Counter entitet:</a:t>
            </a:r>
            <a:r>
              <a:rPr lang="en-US" sz="3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Implementirana CRD</a:t>
            </a:r>
            <a:r>
              <a:rPr lang="en-US" sz="3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 struktura sa kompozitnim primarnim ključem (Video ID, Replica ID) koja osigurava nezavisno brojanje na svakom čvoru.</a:t>
            </a:r>
          </a:p>
          <a:p>
            <a:pPr algn="l">
              <a:lnSpc>
                <a:spcPts val="4340"/>
              </a:lnSpc>
              <a:spcBef>
                <a:spcPct val="0"/>
              </a:spcBef>
            </a:pPr>
          </a:p>
          <a:p>
            <a:pPr algn="l" marL="669291" indent="-334646" lvl="1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100">
                <a:solidFill>
                  <a:srgbClr val="ADD0E9"/>
                </a:solidFill>
                <a:latin typeface="DM Sans"/>
                <a:ea typeface="DM Sans"/>
                <a:cs typeface="DM Sans"/>
                <a:sym typeface="DM Sans"/>
              </a:rPr>
              <a:t>Automatsko mapiranje: </a:t>
            </a:r>
            <a:r>
              <a:rPr lang="en-US" sz="3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Korišćen PhysicalNamingStrategy koji presreće Hibernate upite i dinamički usmerava repliku na njenu specifičnu tabelu.</a:t>
            </a:r>
          </a:p>
          <a:p>
            <a:pPr algn="l">
              <a:lnSpc>
                <a:spcPts val="4340"/>
              </a:lnSpc>
              <a:spcBef>
                <a:spcPct val="0"/>
              </a:spcBef>
            </a:pPr>
          </a:p>
          <a:p>
            <a:pPr algn="l" marL="669291" indent="-334646" lvl="1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100">
                <a:solidFill>
                  <a:srgbClr val="ADD0E9"/>
                </a:solidFill>
                <a:latin typeface="DM Sans"/>
                <a:ea typeface="DM Sans"/>
                <a:cs typeface="DM Sans"/>
                <a:sym typeface="DM Sans"/>
              </a:rPr>
              <a:t>Horizontalna skalabilnost:</a:t>
            </a:r>
            <a:r>
              <a:rPr lang="en-US" sz="3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Sistem podržava N replika. Dodavanje novog čvora zahteva samo definisanje novog replica.id parametra, bez ikakvih izmena u izvornom kodu.</a:t>
            </a:r>
          </a:p>
          <a:p>
            <a:pPr algn="l">
              <a:lnSpc>
                <a:spcPts val="43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2127634" y="1161732"/>
            <a:ext cx="10638338" cy="9525"/>
          </a:xfrm>
          <a:prstGeom prst="line">
            <a:avLst/>
          </a:prstGeom>
          <a:ln cap="flat" w="28575">
            <a:solidFill>
              <a:srgbClr val="3F77F4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2765972" y="899739"/>
            <a:ext cx="4493328" cy="543035"/>
            <a:chOff x="0" y="0"/>
            <a:chExt cx="970713" cy="1173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70713" cy="117314"/>
            </a:xfrm>
            <a:custGeom>
              <a:avLst/>
              <a:gdLst/>
              <a:ahLst/>
              <a:cxnLst/>
              <a:rect r="r" b="b" t="t" l="l"/>
              <a:pathLst>
                <a:path h="117314" w="970713">
                  <a:moveTo>
                    <a:pt x="0" y="0"/>
                  </a:moveTo>
                  <a:lnTo>
                    <a:pt x="970713" y="0"/>
                  </a:lnTo>
                  <a:lnTo>
                    <a:pt x="970713" y="117314"/>
                  </a:lnTo>
                  <a:lnTo>
                    <a:pt x="0" y="117314"/>
                  </a:lnTo>
                  <a:close/>
                </a:path>
              </a:pathLst>
            </a:custGeom>
            <a:solidFill>
              <a:srgbClr val="3F77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970713" cy="16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7581635" y="1920659"/>
            <a:ext cx="1768834" cy="1791637"/>
          </a:xfrm>
          <a:custGeom>
            <a:avLst/>
            <a:gdLst/>
            <a:ahLst/>
            <a:cxnLst/>
            <a:rect r="r" b="b" t="t" l="l"/>
            <a:pathLst>
              <a:path h="1791637" w="1768834">
                <a:moveTo>
                  <a:pt x="0" y="0"/>
                </a:moveTo>
                <a:lnTo>
                  <a:pt x="1768835" y="0"/>
                </a:lnTo>
                <a:lnTo>
                  <a:pt x="1768835" y="1791637"/>
                </a:lnTo>
                <a:lnTo>
                  <a:pt x="0" y="17916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37039" y="3277499"/>
            <a:ext cx="16334360" cy="2702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91" indent="-334646" lvl="1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Logika spajanja: Koristi se max operacija -</a:t>
            </a:r>
            <a:r>
              <a:rPr lang="en-US" sz="3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 sistem uvek bira najveći broj koji je primio. Tako osiguravamo da brojač može samo da raste.</a:t>
            </a:r>
          </a:p>
          <a:p>
            <a:pPr algn="l" marL="669291" indent="-334646" lvl="1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O</a:t>
            </a:r>
            <a:r>
              <a:rPr lang="en-US" sz="31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tpornost na duple poruke: Čak i ako ista informacija o broju pregleda stigne više puta, rezultat ostaje isti (idempotentnost).</a:t>
            </a:r>
          </a:p>
          <a:p>
            <a:pPr algn="l">
              <a:lnSpc>
                <a:spcPts val="4340"/>
              </a:lnSpc>
              <a:spcBef>
                <a:spcPct val="0"/>
              </a:spcBef>
            </a:pPr>
          </a:p>
        </p:txBody>
      </p:sp>
      <p:sp>
        <p:nvSpPr>
          <p:cNvPr name="Freeform 8" id="8"/>
          <p:cNvSpPr/>
          <p:nvPr/>
        </p:nvSpPr>
        <p:spPr>
          <a:xfrm flipH="true" flipV="false" rot="0">
            <a:off x="-5936123" y="8694684"/>
            <a:ext cx="7315200" cy="1901952"/>
          </a:xfrm>
          <a:custGeom>
            <a:avLst/>
            <a:gdLst/>
            <a:ahLst/>
            <a:cxnLst/>
            <a:rect r="r" b="b" t="t" l="l"/>
            <a:pathLst>
              <a:path h="1901952" w="7315200">
                <a:moveTo>
                  <a:pt x="7315200" y="0"/>
                </a:moveTo>
                <a:lnTo>
                  <a:pt x="0" y="0"/>
                </a:lnTo>
                <a:lnTo>
                  <a:pt x="0" y="1901952"/>
                </a:lnTo>
                <a:lnTo>
                  <a:pt x="7315200" y="1901952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198642" y="5368198"/>
            <a:ext cx="7267411" cy="4277807"/>
          </a:xfrm>
          <a:custGeom>
            <a:avLst/>
            <a:gdLst/>
            <a:ahLst/>
            <a:cxnLst/>
            <a:rect r="r" b="b" t="t" l="l"/>
            <a:pathLst>
              <a:path h="4277807" w="7267411">
                <a:moveTo>
                  <a:pt x="0" y="0"/>
                </a:moveTo>
                <a:lnTo>
                  <a:pt x="7267410" y="0"/>
                </a:lnTo>
                <a:lnTo>
                  <a:pt x="7267410" y="4277807"/>
                </a:lnTo>
                <a:lnTo>
                  <a:pt x="0" y="427780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323147" y="1923346"/>
            <a:ext cx="9641706" cy="1064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48"/>
              </a:lnSpc>
            </a:pPr>
            <a:r>
              <a:rPr lang="en-US" sz="7834">
                <a:solidFill>
                  <a:srgbClr val="2B71FA"/>
                </a:solidFill>
                <a:latin typeface="Anton"/>
                <a:ea typeface="Anton"/>
                <a:cs typeface="Anton"/>
                <a:sym typeface="Anton"/>
              </a:rPr>
              <a:t>MERGE I KONZISTENTNOST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30521" y="981075"/>
            <a:ext cx="149711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025FD7"/>
                </a:solidFill>
                <a:latin typeface="DM Sans Bold"/>
                <a:ea typeface="DM Sans Bold"/>
                <a:cs typeface="DM Sans Bold"/>
                <a:sym typeface="DM Sans Bold"/>
              </a:rPr>
              <a:t>JUTJUBIC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28934" y="940286"/>
            <a:ext cx="7429346" cy="41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3"/>
              </a:lnSpc>
              <a:spcBef>
                <a:spcPct val="0"/>
              </a:spcBef>
            </a:pPr>
            <a:r>
              <a:rPr lang="en-US" sz="2438" b="true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METODOLOGIJE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37039" y="5856905"/>
            <a:ext cx="10621831" cy="3245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6360" indent="-333180" lvl="1">
              <a:lnSpc>
                <a:spcPts val="4321"/>
              </a:lnSpc>
              <a:spcBef>
                <a:spcPct val="0"/>
              </a:spcBef>
              <a:buFont typeface="Arial"/>
              <a:buChar char="•"/>
            </a:pPr>
            <a:r>
              <a:rPr lang="en-US" sz="3086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Konačna usklađenost: Replike se polako "</a:t>
            </a:r>
            <a:r>
              <a:rPr lang="en-US" sz="3086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sustignu" i na kraju sve pokazuju isti broj pregleda (Eventual Consistency).</a:t>
            </a:r>
          </a:p>
          <a:p>
            <a:pPr algn="l" marL="666360" indent="-333180" lvl="1">
              <a:lnSpc>
                <a:spcPts val="4321"/>
              </a:lnSpc>
              <a:spcBef>
                <a:spcPct val="0"/>
              </a:spcBef>
              <a:buFont typeface="Arial"/>
              <a:buChar char="•"/>
            </a:pPr>
            <a:r>
              <a:rPr lang="en-US" sz="3086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Razlog ovakvog pristupa: Vise cenimo brzinu i dostupnost nego vremensku tacnost brojaca pregleda</a:t>
            </a:r>
          </a:p>
          <a:p>
            <a:pPr algn="l">
              <a:lnSpc>
                <a:spcPts val="432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09276"/>
            <a:chOff x="0" y="0"/>
            <a:chExt cx="2493274" cy="13918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93274" cy="1391870"/>
            </a:xfrm>
            <a:custGeom>
              <a:avLst/>
              <a:gdLst/>
              <a:ahLst/>
              <a:cxnLst/>
              <a:rect r="r" b="b" t="t" l="l"/>
              <a:pathLst>
                <a:path h="1391870" w="2493274">
                  <a:moveTo>
                    <a:pt x="0" y="0"/>
                  </a:moveTo>
                  <a:lnTo>
                    <a:pt x="2493274" y="0"/>
                  </a:lnTo>
                  <a:lnTo>
                    <a:pt x="2493274" y="1391870"/>
                  </a:lnTo>
                  <a:lnTo>
                    <a:pt x="0" y="1391870"/>
                  </a:lnTo>
                  <a:close/>
                </a:path>
              </a:pathLst>
            </a:custGeom>
            <a:blipFill>
              <a:blip r:embed="rId2">
                <a:alphaModFix amt="25000"/>
              </a:blip>
              <a:stretch>
                <a:fillRect l="0" t="-9673" r="0" b="-9673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true" flipV="false" rot="0">
            <a:off x="-2012720" y="9258300"/>
            <a:ext cx="7315200" cy="1901952"/>
          </a:xfrm>
          <a:custGeom>
            <a:avLst/>
            <a:gdLst/>
            <a:ahLst/>
            <a:cxnLst/>
            <a:rect r="r" b="b" t="t" l="l"/>
            <a:pathLst>
              <a:path h="1901952" w="7315200">
                <a:moveTo>
                  <a:pt x="7315200" y="0"/>
                </a:moveTo>
                <a:lnTo>
                  <a:pt x="0" y="0"/>
                </a:lnTo>
                <a:lnTo>
                  <a:pt x="0" y="1901952"/>
                </a:lnTo>
                <a:lnTo>
                  <a:pt x="7315200" y="1901952"/>
                </a:lnTo>
                <a:lnTo>
                  <a:pt x="731520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5" id="5"/>
          <p:cNvSpPr/>
          <p:nvPr/>
        </p:nvSpPr>
        <p:spPr>
          <a:xfrm>
            <a:off x="2127634" y="1152207"/>
            <a:ext cx="10638338" cy="9525"/>
          </a:xfrm>
          <a:prstGeom prst="line">
            <a:avLst/>
          </a:prstGeom>
          <a:ln cap="flat" w="28575">
            <a:solidFill>
              <a:srgbClr val="3F77F4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6" id="6"/>
          <p:cNvGrpSpPr/>
          <p:nvPr/>
        </p:nvGrpSpPr>
        <p:grpSpPr>
          <a:xfrm rot="0">
            <a:off x="12765972" y="890214"/>
            <a:ext cx="4493328" cy="543035"/>
            <a:chOff x="0" y="0"/>
            <a:chExt cx="970713" cy="1173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70713" cy="117314"/>
            </a:xfrm>
            <a:custGeom>
              <a:avLst/>
              <a:gdLst/>
              <a:ahLst/>
              <a:cxnLst/>
              <a:rect r="r" b="b" t="t" l="l"/>
              <a:pathLst>
                <a:path h="117314" w="970713">
                  <a:moveTo>
                    <a:pt x="0" y="0"/>
                  </a:moveTo>
                  <a:lnTo>
                    <a:pt x="970713" y="0"/>
                  </a:lnTo>
                  <a:lnTo>
                    <a:pt x="970713" y="117314"/>
                  </a:lnTo>
                  <a:lnTo>
                    <a:pt x="0" y="117314"/>
                  </a:lnTo>
                  <a:close/>
                </a:path>
              </a:pathLst>
            </a:custGeom>
            <a:solidFill>
              <a:srgbClr val="3F77F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970713" cy="16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638981" y="8144751"/>
            <a:ext cx="2611859" cy="547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b="true" sz="3199">
                <a:solidFill>
                  <a:srgbClr val="3F77F4"/>
                </a:solidFill>
                <a:latin typeface="DM Sans Bold"/>
                <a:ea typeface="DM Sans Bold"/>
                <a:cs typeface="DM Sans Bold"/>
                <a:sym typeface="DM Sans Bold"/>
              </a:rPr>
              <a:t>OPTIMALNO?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1971504"/>
            <a:ext cx="18288000" cy="1140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68"/>
              </a:lnSpc>
            </a:pPr>
            <a:r>
              <a:rPr lang="en-US" sz="8334">
                <a:solidFill>
                  <a:srgbClr val="95B4ED"/>
                </a:solidFill>
                <a:latin typeface="Anton"/>
                <a:ea typeface="Anton"/>
                <a:cs typeface="Anton"/>
                <a:sym typeface="Anton"/>
              </a:rPr>
              <a:t>STRATEGIJA</a:t>
            </a:r>
            <a:r>
              <a:rPr lang="en-US" sz="8334">
                <a:solidFill>
                  <a:srgbClr val="3F77F4"/>
                </a:solidFill>
                <a:latin typeface="Anton"/>
                <a:ea typeface="Anton"/>
                <a:cs typeface="Anton"/>
                <a:sym typeface="Anton"/>
              </a:rPr>
              <a:t> KOMUNIKACIJE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30521" y="971550"/>
            <a:ext cx="149711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025FD7"/>
                </a:solidFill>
                <a:latin typeface="DM Sans Bold"/>
                <a:ea typeface="DM Sans Bold"/>
                <a:cs typeface="DM Sans Bold"/>
                <a:sym typeface="DM Sans Bold"/>
              </a:rPr>
              <a:t>JUTJUBIC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28934" y="930761"/>
            <a:ext cx="7429346" cy="41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3"/>
              </a:lnSpc>
              <a:spcBef>
                <a:spcPct val="0"/>
              </a:spcBef>
            </a:pPr>
            <a:r>
              <a:rPr lang="en-US" sz="2438" b="true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METODOLOGIJE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113296" y="3466224"/>
            <a:ext cx="4189183" cy="4129887"/>
            <a:chOff x="0" y="0"/>
            <a:chExt cx="5585578" cy="5506516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5585578" cy="5506516"/>
              <a:chOff x="0" y="0"/>
              <a:chExt cx="1103324" cy="1087707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103324" cy="1087707"/>
              </a:xfrm>
              <a:custGeom>
                <a:avLst/>
                <a:gdLst/>
                <a:ahLst/>
                <a:cxnLst/>
                <a:rect r="r" b="b" t="t" l="l"/>
                <a:pathLst>
                  <a:path h="1087707" w="1103324">
                    <a:moveTo>
                      <a:pt x="27721" y="0"/>
                    </a:moveTo>
                    <a:lnTo>
                      <a:pt x="1075603" y="0"/>
                    </a:lnTo>
                    <a:cubicBezTo>
                      <a:pt x="1082955" y="0"/>
                      <a:pt x="1090006" y="2921"/>
                      <a:pt x="1095205" y="8119"/>
                    </a:cubicBezTo>
                    <a:cubicBezTo>
                      <a:pt x="1100403" y="13318"/>
                      <a:pt x="1103324" y="20369"/>
                      <a:pt x="1103324" y="27721"/>
                    </a:cubicBezTo>
                    <a:lnTo>
                      <a:pt x="1103324" y="1059986"/>
                    </a:lnTo>
                    <a:cubicBezTo>
                      <a:pt x="1103324" y="1067338"/>
                      <a:pt x="1100403" y="1074389"/>
                      <a:pt x="1095205" y="1079587"/>
                    </a:cubicBezTo>
                    <a:cubicBezTo>
                      <a:pt x="1090006" y="1084786"/>
                      <a:pt x="1082955" y="1087707"/>
                      <a:pt x="1075603" y="1087707"/>
                    </a:cubicBezTo>
                    <a:lnTo>
                      <a:pt x="27721" y="1087707"/>
                    </a:lnTo>
                    <a:cubicBezTo>
                      <a:pt x="12411" y="1087707"/>
                      <a:pt x="0" y="1075296"/>
                      <a:pt x="0" y="1059986"/>
                    </a:cubicBezTo>
                    <a:lnTo>
                      <a:pt x="0" y="27721"/>
                    </a:lnTo>
                    <a:cubicBezTo>
                      <a:pt x="0" y="20369"/>
                      <a:pt x="2921" y="13318"/>
                      <a:pt x="8119" y="8119"/>
                    </a:cubicBezTo>
                    <a:cubicBezTo>
                      <a:pt x="13318" y="2921"/>
                      <a:pt x="20369" y="0"/>
                      <a:pt x="27721" y="0"/>
                    </a:cubicBezTo>
                    <a:close/>
                  </a:path>
                </a:pathLst>
              </a:custGeom>
              <a:solidFill>
                <a:srgbClr val="3F77F4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1103324" cy="112580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17" id="17"/>
            <p:cNvSpPr/>
            <p:nvPr/>
          </p:nvSpPr>
          <p:spPr>
            <a:xfrm flipH="false" flipV="false" rot="0">
              <a:off x="2371210" y="265220"/>
              <a:ext cx="843158" cy="843158"/>
            </a:xfrm>
            <a:custGeom>
              <a:avLst/>
              <a:gdLst/>
              <a:ahLst/>
              <a:cxnLst/>
              <a:rect r="r" b="b" t="t" l="l"/>
              <a:pathLst>
                <a:path h="843158" w="843158">
                  <a:moveTo>
                    <a:pt x="0" y="0"/>
                  </a:moveTo>
                  <a:lnTo>
                    <a:pt x="843158" y="0"/>
                  </a:lnTo>
                  <a:lnTo>
                    <a:pt x="843158" y="843158"/>
                  </a:lnTo>
                  <a:lnTo>
                    <a:pt x="0" y="8431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 rot="0">
              <a:off x="492380" y="1495578"/>
              <a:ext cx="4600819" cy="7407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82"/>
                </a:lnSpc>
              </a:pPr>
              <a:r>
                <a:rPr lang="en-US" sz="4021">
                  <a:solidFill>
                    <a:srgbClr val="0F172A"/>
                  </a:solidFill>
                  <a:latin typeface="Anton"/>
                  <a:ea typeface="Anton"/>
                  <a:cs typeface="Anton"/>
                  <a:sym typeface="Anton"/>
                </a:rPr>
                <a:t>PERIODIČNA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354375" y="2633243"/>
              <a:ext cx="5083992" cy="2201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</a:pPr>
              <a:r>
                <a:rPr lang="en-US" sz="2399" b="true">
                  <a:solidFill>
                    <a:srgbClr val="0F172A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+ Manji pritisak na sistem</a:t>
              </a:r>
            </a:p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399" b="true">
                  <a:solidFill>
                    <a:srgbClr val="0F172A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- Podaci mogu kasniti(stale podaci) + moguće preopterećenje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850319" y="3466224"/>
            <a:ext cx="4302301" cy="4129887"/>
            <a:chOff x="0" y="0"/>
            <a:chExt cx="5736402" cy="5506516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5736402" cy="5506516"/>
              <a:chOff x="0" y="0"/>
              <a:chExt cx="1103324" cy="1059108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1103324" cy="1059108"/>
              </a:xfrm>
              <a:custGeom>
                <a:avLst/>
                <a:gdLst/>
                <a:ahLst/>
                <a:cxnLst/>
                <a:rect r="r" b="b" t="t" l="l"/>
                <a:pathLst>
                  <a:path h="1059108" w="1103324">
                    <a:moveTo>
                      <a:pt x="27721" y="0"/>
                    </a:moveTo>
                    <a:lnTo>
                      <a:pt x="1075603" y="0"/>
                    </a:lnTo>
                    <a:cubicBezTo>
                      <a:pt x="1082955" y="0"/>
                      <a:pt x="1090006" y="2921"/>
                      <a:pt x="1095205" y="8119"/>
                    </a:cubicBezTo>
                    <a:cubicBezTo>
                      <a:pt x="1100403" y="13318"/>
                      <a:pt x="1103324" y="20369"/>
                      <a:pt x="1103324" y="27721"/>
                    </a:cubicBezTo>
                    <a:lnTo>
                      <a:pt x="1103324" y="1031387"/>
                    </a:lnTo>
                    <a:cubicBezTo>
                      <a:pt x="1103324" y="1046697"/>
                      <a:pt x="1090913" y="1059108"/>
                      <a:pt x="1075603" y="1059108"/>
                    </a:cubicBezTo>
                    <a:lnTo>
                      <a:pt x="27721" y="1059108"/>
                    </a:lnTo>
                    <a:cubicBezTo>
                      <a:pt x="20369" y="1059108"/>
                      <a:pt x="13318" y="1056188"/>
                      <a:pt x="8119" y="1050989"/>
                    </a:cubicBezTo>
                    <a:cubicBezTo>
                      <a:pt x="2921" y="1045790"/>
                      <a:pt x="0" y="1038739"/>
                      <a:pt x="0" y="1031387"/>
                    </a:cubicBezTo>
                    <a:lnTo>
                      <a:pt x="0" y="27721"/>
                    </a:lnTo>
                    <a:cubicBezTo>
                      <a:pt x="0" y="20369"/>
                      <a:pt x="2921" y="13318"/>
                      <a:pt x="8119" y="8119"/>
                    </a:cubicBezTo>
                    <a:cubicBezTo>
                      <a:pt x="13318" y="2921"/>
                      <a:pt x="20369" y="0"/>
                      <a:pt x="27721" y="0"/>
                    </a:cubicBezTo>
                    <a:close/>
                  </a:path>
                </a:pathLst>
              </a:custGeom>
              <a:solidFill>
                <a:srgbClr val="3F77F4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38100"/>
                <a:ext cx="1103324" cy="10972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24" id="24"/>
            <p:cNvSpPr/>
            <p:nvPr/>
          </p:nvSpPr>
          <p:spPr>
            <a:xfrm flipH="false" flipV="false" rot="0">
              <a:off x="2435238" y="272382"/>
              <a:ext cx="1040726" cy="1093000"/>
            </a:xfrm>
            <a:custGeom>
              <a:avLst/>
              <a:gdLst/>
              <a:ahLst/>
              <a:cxnLst/>
              <a:rect r="r" b="b" t="t" l="l"/>
              <a:pathLst>
                <a:path h="1093000" w="1040726">
                  <a:moveTo>
                    <a:pt x="0" y="0"/>
                  </a:moveTo>
                  <a:lnTo>
                    <a:pt x="1040726" y="0"/>
                  </a:lnTo>
                  <a:lnTo>
                    <a:pt x="1040726" y="1093000"/>
                  </a:lnTo>
                  <a:lnTo>
                    <a:pt x="0" y="1093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TextBox 25" id="25"/>
            <p:cNvSpPr txBox="true"/>
            <p:nvPr/>
          </p:nvSpPr>
          <p:spPr>
            <a:xfrm rot="0">
              <a:off x="257072" y="1706803"/>
              <a:ext cx="5301471" cy="6669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761"/>
                </a:lnSpc>
              </a:pPr>
              <a:r>
                <a:rPr lang="en-US" sz="3616">
                  <a:solidFill>
                    <a:srgbClr val="0F172A"/>
                  </a:solidFill>
                  <a:latin typeface="Anton"/>
                  <a:ea typeface="Anton"/>
                  <a:cs typeface="Anton"/>
                  <a:sym typeface="Anton"/>
                </a:rPr>
                <a:t>NAKON MODIFIKACIJE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423703" y="2854322"/>
              <a:ext cx="5063796" cy="22597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50"/>
                </a:lnSpc>
              </a:pPr>
              <a:r>
                <a:rPr lang="en-US" sz="2464" b="true">
                  <a:solidFill>
                    <a:srgbClr val="0F172A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+ Relativno real-time podaci</a:t>
              </a:r>
            </a:p>
            <a:p>
              <a:pPr algn="l">
                <a:lnSpc>
                  <a:spcPts val="3450"/>
                </a:lnSpc>
                <a:spcBef>
                  <a:spcPct val="0"/>
                </a:spcBef>
              </a:pPr>
              <a:r>
                <a:rPr lang="en-US" sz="2464" b="true">
                  <a:solidFill>
                    <a:srgbClr val="0F172A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- Konstantno preopterećen sistem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696852" y="3466224"/>
            <a:ext cx="4302301" cy="4129887"/>
            <a:chOff x="0" y="0"/>
            <a:chExt cx="5736402" cy="5506516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5736402" cy="5506516"/>
              <a:chOff x="0" y="0"/>
              <a:chExt cx="1103324" cy="1059108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1103324" cy="1059108"/>
              </a:xfrm>
              <a:custGeom>
                <a:avLst/>
                <a:gdLst/>
                <a:ahLst/>
                <a:cxnLst/>
                <a:rect r="r" b="b" t="t" l="l"/>
                <a:pathLst>
                  <a:path h="1059108" w="1103324">
                    <a:moveTo>
                      <a:pt x="27721" y="0"/>
                    </a:moveTo>
                    <a:lnTo>
                      <a:pt x="1075603" y="0"/>
                    </a:lnTo>
                    <a:cubicBezTo>
                      <a:pt x="1082955" y="0"/>
                      <a:pt x="1090006" y="2921"/>
                      <a:pt x="1095205" y="8119"/>
                    </a:cubicBezTo>
                    <a:cubicBezTo>
                      <a:pt x="1100403" y="13318"/>
                      <a:pt x="1103324" y="20369"/>
                      <a:pt x="1103324" y="27721"/>
                    </a:cubicBezTo>
                    <a:lnTo>
                      <a:pt x="1103324" y="1031387"/>
                    </a:lnTo>
                    <a:cubicBezTo>
                      <a:pt x="1103324" y="1046697"/>
                      <a:pt x="1090913" y="1059108"/>
                      <a:pt x="1075603" y="1059108"/>
                    </a:cubicBezTo>
                    <a:lnTo>
                      <a:pt x="27721" y="1059108"/>
                    </a:lnTo>
                    <a:cubicBezTo>
                      <a:pt x="20369" y="1059108"/>
                      <a:pt x="13318" y="1056188"/>
                      <a:pt x="8119" y="1050989"/>
                    </a:cubicBezTo>
                    <a:cubicBezTo>
                      <a:pt x="2921" y="1045790"/>
                      <a:pt x="0" y="1038739"/>
                      <a:pt x="0" y="1031387"/>
                    </a:cubicBezTo>
                    <a:lnTo>
                      <a:pt x="0" y="27721"/>
                    </a:lnTo>
                    <a:cubicBezTo>
                      <a:pt x="0" y="20369"/>
                      <a:pt x="2921" y="13318"/>
                      <a:pt x="8119" y="8119"/>
                    </a:cubicBezTo>
                    <a:cubicBezTo>
                      <a:pt x="13318" y="2921"/>
                      <a:pt x="20369" y="0"/>
                      <a:pt x="27721" y="0"/>
                    </a:cubicBezTo>
                    <a:close/>
                  </a:path>
                </a:pathLst>
              </a:custGeom>
              <a:solidFill>
                <a:srgbClr val="3F77F4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38100"/>
                <a:ext cx="1103324" cy="109720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Freeform 31" id="31"/>
            <p:cNvSpPr/>
            <p:nvPr/>
          </p:nvSpPr>
          <p:spPr>
            <a:xfrm flipH="false" flipV="false" rot="0">
              <a:off x="2288126" y="272382"/>
              <a:ext cx="1160150" cy="1160150"/>
            </a:xfrm>
            <a:custGeom>
              <a:avLst/>
              <a:gdLst/>
              <a:ahLst/>
              <a:cxnLst/>
              <a:rect r="r" b="b" t="t" l="l"/>
              <a:pathLst>
                <a:path h="1160150" w="1160150">
                  <a:moveTo>
                    <a:pt x="0" y="0"/>
                  </a:moveTo>
                  <a:lnTo>
                    <a:pt x="1160150" y="0"/>
                  </a:lnTo>
                  <a:lnTo>
                    <a:pt x="1160150" y="1160150"/>
                  </a:lnTo>
                  <a:lnTo>
                    <a:pt x="0" y="11601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32" id="32"/>
            <p:cNvSpPr txBox="true"/>
            <p:nvPr/>
          </p:nvSpPr>
          <p:spPr>
            <a:xfrm rot="0">
              <a:off x="505675" y="1606206"/>
              <a:ext cx="4725052" cy="8871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36"/>
                </a:lnSpc>
              </a:pPr>
              <a:r>
                <a:rPr lang="en-US" sz="4746">
                  <a:solidFill>
                    <a:srgbClr val="0F172A"/>
                  </a:solidFill>
                  <a:latin typeface="Anton"/>
                  <a:ea typeface="Anton"/>
                  <a:cs typeface="Anton"/>
                  <a:sym typeface="Anton"/>
                </a:rPr>
                <a:t>NA ZAHTEV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505675" y="2705633"/>
              <a:ext cx="5079540" cy="22597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50"/>
                </a:lnSpc>
              </a:pPr>
              <a:r>
                <a:rPr lang="en-US" sz="2464" b="true">
                  <a:solidFill>
                    <a:srgbClr val="0F172A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+ Ograničeno i kontrolisano učitavanje</a:t>
              </a:r>
            </a:p>
            <a:p>
              <a:pPr algn="l">
                <a:lnSpc>
                  <a:spcPts val="3450"/>
                </a:lnSpc>
                <a:spcBef>
                  <a:spcPct val="0"/>
                </a:spcBef>
              </a:pPr>
              <a:r>
                <a:rPr lang="en-US" sz="2464" b="true">
                  <a:solidFill>
                    <a:srgbClr val="0F172A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- Najsporiji zbog real-time čekanja usera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1639790" y="279591"/>
            <a:ext cx="21289198" cy="11242381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2928934" y="9258300"/>
            <a:ext cx="7315200" cy="1901952"/>
          </a:xfrm>
          <a:custGeom>
            <a:avLst/>
            <a:gdLst/>
            <a:ahLst/>
            <a:cxnLst/>
            <a:rect r="r" b="b" t="t" l="l"/>
            <a:pathLst>
              <a:path h="1901952" w="7315200">
                <a:moveTo>
                  <a:pt x="0" y="0"/>
                </a:moveTo>
                <a:lnTo>
                  <a:pt x="7315200" y="0"/>
                </a:lnTo>
                <a:lnTo>
                  <a:pt x="7315200" y="1901952"/>
                </a:lnTo>
                <a:lnTo>
                  <a:pt x="0" y="19019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2127634" y="1152207"/>
            <a:ext cx="10638338" cy="9525"/>
          </a:xfrm>
          <a:prstGeom prst="line">
            <a:avLst/>
          </a:prstGeom>
          <a:ln cap="flat" w="28575">
            <a:solidFill>
              <a:srgbClr val="3F77F4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12765972" y="890214"/>
            <a:ext cx="4493328" cy="543035"/>
            <a:chOff x="0" y="0"/>
            <a:chExt cx="970713" cy="1173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70713" cy="117314"/>
            </a:xfrm>
            <a:custGeom>
              <a:avLst/>
              <a:gdLst/>
              <a:ahLst/>
              <a:cxnLst/>
              <a:rect r="r" b="b" t="t" l="l"/>
              <a:pathLst>
                <a:path h="117314" w="970713">
                  <a:moveTo>
                    <a:pt x="0" y="0"/>
                  </a:moveTo>
                  <a:lnTo>
                    <a:pt x="970713" y="0"/>
                  </a:lnTo>
                  <a:lnTo>
                    <a:pt x="970713" y="117314"/>
                  </a:lnTo>
                  <a:lnTo>
                    <a:pt x="0" y="117314"/>
                  </a:lnTo>
                  <a:close/>
                </a:path>
              </a:pathLst>
            </a:custGeom>
            <a:solidFill>
              <a:srgbClr val="3F77F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970713" cy="16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344154" y="2699073"/>
            <a:ext cx="7115106" cy="1140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68"/>
              </a:lnSpc>
            </a:pPr>
            <a:r>
              <a:rPr lang="en-US" sz="8334">
                <a:solidFill>
                  <a:srgbClr val="3F77F4"/>
                </a:solidFill>
                <a:latin typeface="Anton"/>
                <a:ea typeface="Anton"/>
                <a:cs typeface="Anton"/>
                <a:sym typeface="Anton"/>
              </a:rPr>
              <a:t>HIBRIDNI PRISTUP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843314" y="6273194"/>
            <a:ext cx="4116786" cy="86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D9D9D9"/>
                </a:solidFill>
                <a:latin typeface="DM Sans Bold"/>
                <a:ea typeface="DM Sans Bold"/>
                <a:cs typeface="DM Sans Bold"/>
                <a:sym typeface="DM Sans Bold"/>
              </a:rPr>
              <a:t>INTENZIVAN SYNC U RANOJ FAZI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486028" y="2744066"/>
            <a:ext cx="3773272" cy="86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b="true" sz="2500">
                <a:solidFill>
                  <a:srgbClr val="1933F7"/>
                </a:solidFill>
                <a:latin typeface="DM Sans Bold"/>
                <a:ea typeface="DM Sans Bold"/>
                <a:cs typeface="DM Sans Bold"/>
                <a:sym typeface="DM Sans Bold"/>
              </a:rPr>
              <a:t> REĐI SYNC NAKON PRAGA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30521" y="971550"/>
            <a:ext cx="149711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025FD7"/>
                </a:solidFill>
                <a:latin typeface="DM Sans Bold"/>
                <a:ea typeface="DM Sans Bold"/>
                <a:cs typeface="DM Sans Bold"/>
                <a:sym typeface="DM Sans Bold"/>
              </a:rPr>
              <a:t>JUTJUBIC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928934" y="930761"/>
            <a:ext cx="7429346" cy="41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3"/>
              </a:lnSpc>
              <a:spcBef>
                <a:spcPct val="0"/>
              </a:spcBef>
            </a:pPr>
            <a:r>
              <a:rPr lang="en-US" sz="2438" b="true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METODOLOGIJE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917067" y="2078470"/>
            <a:ext cx="15495629" cy="6564630"/>
            <a:chOff x="0" y="0"/>
            <a:chExt cx="20660839" cy="8752840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20660839" cy="8752840"/>
              <a:chOff x="0" y="0"/>
              <a:chExt cx="4081153" cy="1728956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4081154" cy="1728956"/>
              </a:xfrm>
              <a:custGeom>
                <a:avLst/>
                <a:gdLst/>
                <a:ahLst/>
                <a:cxnLst/>
                <a:rect r="r" b="b" t="t" l="l"/>
                <a:pathLst>
                  <a:path h="1728956" w="4081154">
                    <a:moveTo>
                      <a:pt x="7494" y="0"/>
                    </a:moveTo>
                    <a:lnTo>
                      <a:pt x="4073659" y="0"/>
                    </a:lnTo>
                    <a:cubicBezTo>
                      <a:pt x="4077798" y="0"/>
                      <a:pt x="4081154" y="3355"/>
                      <a:pt x="4081154" y="7494"/>
                    </a:cubicBezTo>
                    <a:lnTo>
                      <a:pt x="4081154" y="1721462"/>
                    </a:lnTo>
                    <a:cubicBezTo>
                      <a:pt x="4081154" y="1723449"/>
                      <a:pt x="4080364" y="1725356"/>
                      <a:pt x="4078958" y="1726761"/>
                    </a:cubicBezTo>
                    <a:cubicBezTo>
                      <a:pt x="4077553" y="1728167"/>
                      <a:pt x="4075647" y="1728956"/>
                      <a:pt x="4073659" y="1728956"/>
                    </a:cubicBezTo>
                    <a:lnTo>
                      <a:pt x="7494" y="1728956"/>
                    </a:lnTo>
                    <a:cubicBezTo>
                      <a:pt x="3355" y="1728956"/>
                      <a:pt x="0" y="1725601"/>
                      <a:pt x="0" y="1721462"/>
                    </a:cubicBezTo>
                    <a:lnTo>
                      <a:pt x="0" y="7494"/>
                    </a:lnTo>
                    <a:cubicBezTo>
                      <a:pt x="0" y="3355"/>
                      <a:pt x="3355" y="0"/>
                      <a:pt x="7494" y="0"/>
                    </a:cubicBezTo>
                    <a:close/>
                  </a:path>
                </a:pathLst>
              </a:custGeom>
              <a:solidFill>
                <a:srgbClr val="0F172A"/>
              </a:solidFill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4081153" cy="176705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0" y="273929"/>
              <a:ext cx="20450507" cy="8478911"/>
              <a:chOff x="0" y="0"/>
              <a:chExt cx="1220452" cy="506007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1220452" cy="506007"/>
              </a:xfrm>
              <a:custGeom>
                <a:avLst/>
                <a:gdLst/>
                <a:ahLst/>
                <a:cxnLst/>
                <a:rect r="r" b="b" t="t" l="l"/>
                <a:pathLst>
                  <a:path h="506007" w="1220452">
                    <a:moveTo>
                      <a:pt x="7571" y="0"/>
                    </a:moveTo>
                    <a:lnTo>
                      <a:pt x="1212880" y="0"/>
                    </a:lnTo>
                    <a:cubicBezTo>
                      <a:pt x="1214888" y="0"/>
                      <a:pt x="1216814" y="798"/>
                      <a:pt x="1218234" y="2218"/>
                    </a:cubicBezTo>
                    <a:cubicBezTo>
                      <a:pt x="1219654" y="3638"/>
                      <a:pt x="1220452" y="5563"/>
                      <a:pt x="1220452" y="7571"/>
                    </a:cubicBezTo>
                    <a:lnTo>
                      <a:pt x="1220452" y="498436"/>
                    </a:lnTo>
                    <a:cubicBezTo>
                      <a:pt x="1220452" y="502617"/>
                      <a:pt x="1217062" y="506007"/>
                      <a:pt x="1212880" y="506007"/>
                    </a:cubicBezTo>
                    <a:lnTo>
                      <a:pt x="7571" y="506007"/>
                    </a:lnTo>
                    <a:cubicBezTo>
                      <a:pt x="5563" y="506007"/>
                      <a:pt x="3638" y="505209"/>
                      <a:pt x="2218" y="503790"/>
                    </a:cubicBezTo>
                    <a:cubicBezTo>
                      <a:pt x="798" y="502370"/>
                      <a:pt x="0" y="500444"/>
                      <a:pt x="0" y="498436"/>
                    </a:cubicBezTo>
                    <a:lnTo>
                      <a:pt x="0" y="7571"/>
                    </a:lnTo>
                    <a:cubicBezTo>
                      <a:pt x="0" y="3390"/>
                      <a:pt x="3390" y="0"/>
                      <a:pt x="7571" y="0"/>
                    </a:cubicBezTo>
                    <a:close/>
                  </a:path>
                </a:pathLst>
              </a:custGeom>
              <a:blipFill>
                <a:blip r:embed="rId5">
                  <a:alphaModFix amt="48000"/>
                </a:blip>
                <a:stretch>
                  <a:fillRect l="0" t="-94244" r="0" b="-107246"/>
                </a:stretch>
              </a:blip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776122" y="472339"/>
              <a:ext cx="9449132" cy="71604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346"/>
                </a:lnSpc>
              </a:pPr>
            </a:p>
            <a:p>
              <a:pPr algn="ctr">
                <a:lnSpc>
                  <a:spcPts val="5346"/>
                </a:lnSpc>
              </a:pPr>
              <a:r>
                <a:rPr lang="en-US" sz="3819" b="true">
                  <a:solidFill>
                    <a:srgbClr val="D9D9D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Pragom Definisana Sinhronizacija u Dve Faze</a:t>
              </a:r>
            </a:p>
            <a:p>
              <a:pPr algn="ctr">
                <a:lnSpc>
                  <a:spcPts val="5346"/>
                </a:lnSpc>
              </a:pPr>
              <a:r>
                <a:rPr lang="en-US" sz="3819" b="true">
                  <a:solidFill>
                    <a:srgbClr val="D9D9D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+</a:t>
              </a:r>
            </a:p>
            <a:p>
              <a:pPr algn="ctr">
                <a:lnSpc>
                  <a:spcPts val="5346"/>
                </a:lnSpc>
              </a:pPr>
              <a:r>
                <a:rPr lang="en-US" sz="3819" b="true">
                  <a:solidFill>
                    <a:srgbClr val="D9D9D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Pozadinska Vrememenski Zadata Sinhronizacija</a:t>
              </a:r>
            </a:p>
            <a:p>
              <a:pPr algn="ctr">
                <a:lnSpc>
                  <a:spcPts val="5346"/>
                </a:lnSpc>
              </a:pPr>
              <a:r>
                <a:rPr lang="en-US" sz="3819" b="true">
                  <a:solidFill>
                    <a:srgbClr val="D9D9D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+ </a:t>
              </a:r>
            </a:p>
            <a:p>
              <a:pPr algn="ctr">
                <a:lnSpc>
                  <a:spcPts val="5346"/>
                </a:lnSpc>
                <a:spcBef>
                  <a:spcPct val="0"/>
                </a:spcBef>
              </a:pPr>
              <a:r>
                <a:rPr lang="en-US" b="true" sz="3819">
                  <a:solidFill>
                    <a:srgbClr val="D9D9D9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Sinhronizacija na Zahtev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0857209" y="4835704"/>
            <a:ext cx="4143449" cy="9453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41"/>
              </a:lnSpc>
              <a:spcBef>
                <a:spcPct val="0"/>
              </a:spcBef>
            </a:pPr>
            <a:r>
              <a:rPr lang="en-US" b="true" sz="5529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OPTIMALNO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172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928934" y="9258300"/>
            <a:ext cx="7315200" cy="1901952"/>
          </a:xfrm>
          <a:custGeom>
            <a:avLst/>
            <a:gdLst/>
            <a:ahLst/>
            <a:cxnLst/>
            <a:rect r="r" b="b" t="t" l="l"/>
            <a:pathLst>
              <a:path h="1901952" w="7315200">
                <a:moveTo>
                  <a:pt x="0" y="0"/>
                </a:moveTo>
                <a:lnTo>
                  <a:pt x="7315200" y="0"/>
                </a:lnTo>
                <a:lnTo>
                  <a:pt x="7315200" y="1901952"/>
                </a:lnTo>
                <a:lnTo>
                  <a:pt x="0" y="19019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27634" y="1152207"/>
            <a:ext cx="10638338" cy="9525"/>
          </a:xfrm>
          <a:prstGeom prst="line">
            <a:avLst/>
          </a:prstGeom>
          <a:ln cap="flat" w="28575">
            <a:solidFill>
              <a:srgbClr val="3F77F4"/>
            </a:solidFill>
            <a:prstDash val="solid"/>
            <a:headEnd type="diamond" len="lg" w="lg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2765972" y="890214"/>
            <a:ext cx="4493328" cy="543035"/>
            <a:chOff x="0" y="0"/>
            <a:chExt cx="970713" cy="1173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70713" cy="117314"/>
            </a:xfrm>
            <a:custGeom>
              <a:avLst/>
              <a:gdLst/>
              <a:ahLst/>
              <a:cxnLst/>
              <a:rect r="r" b="b" t="t" l="l"/>
              <a:pathLst>
                <a:path h="117314" w="970713">
                  <a:moveTo>
                    <a:pt x="0" y="0"/>
                  </a:moveTo>
                  <a:lnTo>
                    <a:pt x="970713" y="0"/>
                  </a:lnTo>
                  <a:lnTo>
                    <a:pt x="970713" y="117314"/>
                  </a:lnTo>
                  <a:lnTo>
                    <a:pt x="0" y="117314"/>
                  </a:lnTo>
                  <a:close/>
                </a:path>
              </a:pathLst>
            </a:custGeom>
            <a:solidFill>
              <a:srgbClr val="3F77F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970713" cy="16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980495" y="1940703"/>
            <a:ext cx="1032071" cy="1119604"/>
          </a:xfrm>
          <a:custGeom>
            <a:avLst/>
            <a:gdLst/>
            <a:ahLst/>
            <a:cxnLst/>
            <a:rect r="r" b="b" t="t" l="l"/>
            <a:pathLst>
              <a:path h="1119604" w="1032071">
                <a:moveTo>
                  <a:pt x="0" y="0"/>
                </a:moveTo>
                <a:lnTo>
                  <a:pt x="1032071" y="0"/>
                </a:lnTo>
                <a:lnTo>
                  <a:pt x="1032071" y="1119604"/>
                </a:lnTo>
                <a:lnTo>
                  <a:pt x="0" y="11196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089605" y="890214"/>
            <a:ext cx="7169695" cy="9203248"/>
          </a:xfrm>
          <a:custGeom>
            <a:avLst/>
            <a:gdLst/>
            <a:ahLst/>
            <a:cxnLst/>
            <a:rect r="r" b="b" t="t" l="l"/>
            <a:pathLst>
              <a:path h="9203248" w="7169695">
                <a:moveTo>
                  <a:pt x="0" y="0"/>
                </a:moveTo>
                <a:lnTo>
                  <a:pt x="7169695" y="0"/>
                </a:lnTo>
                <a:lnTo>
                  <a:pt x="7169695" y="9203249"/>
                </a:lnTo>
                <a:lnTo>
                  <a:pt x="0" y="920324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3653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2064528"/>
            <a:ext cx="7115106" cy="11409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68"/>
              </a:lnSpc>
            </a:pPr>
            <a:r>
              <a:rPr lang="en-US" sz="8334">
                <a:solidFill>
                  <a:srgbClr val="3F77F4"/>
                </a:solidFill>
                <a:latin typeface="Anton"/>
                <a:ea typeface="Anton"/>
                <a:cs typeface="Anton"/>
                <a:sym typeface="Anton"/>
              </a:rPr>
              <a:t>HIBRIDNI PRISTUP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30521" y="971550"/>
            <a:ext cx="1497113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b="true" sz="1900">
                <a:solidFill>
                  <a:srgbClr val="025FD7"/>
                </a:solidFill>
                <a:latin typeface="DM Sans Bold"/>
                <a:ea typeface="DM Sans Bold"/>
                <a:cs typeface="DM Sans Bold"/>
                <a:sym typeface="DM Sans Bold"/>
              </a:rPr>
              <a:t>JUTJUBIC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928934" y="930761"/>
            <a:ext cx="7429346" cy="4143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13"/>
              </a:lnSpc>
              <a:spcBef>
                <a:spcPct val="0"/>
              </a:spcBef>
            </a:pPr>
            <a:r>
              <a:rPr lang="en-US" sz="2438" b="true">
                <a:solidFill>
                  <a:srgbClr val="95B4ED"/>
                </a:solidFill>
                <a:latin typeface="DM Sans Bold"/>
                <a:ea typeface="DM Sans Bold"/>
                <a:cs typeface="DM Sans Bold"/>
                <a:sym typeface="DM Sans Bold"/>
              </a:rPr>
              <a:t>METODOLOGIJE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3900765"/>
            <a:ext cx="6951795" cy="46308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Sinhronizacija je adaptivna i bazirana na pragu broja pregleda: </a:t>
            </a:r>
          </a:p>
          <a:p>
            <a:pPr algn="l">
              <a:lnSpc>
                <a:spcPts val="4632"/>
              </a:lnSpc>
            </a:pPr>
          </a:p>
          <a:p>
            <a:pPr algn="l">
              <a:lnSpc>
                <a:spcPts val="4632"/>
              </a:lnSpc>
            </a:pPr>
          </a:p>
          <a:p>
            <a:pPr algn="l" marL="714329" indent="-357164" lvl="1">
              <a:lnSpc>
                <a:spcPts val="4632"/>
              </a:lnSpc>
              <a:buFont typeface="Arial"/>
              <a:buChar char="•"/>
            </a:pPr>
            <a:r>
              <a:rPr lang="en-US" sz="3308">
                <a:solidFill>
                  <a:srgbClr val="3F77F4"/>
                </a:solidFill>
                <a:latin typeface="DM Sans"/>
                <a:ea typeface="DM Sans"/>
                <a:cs typeface="DM Sans"/>
                <a:sym typeface="DM Sans"/>
              </a:rPr>
              <a:t>do </a:t>
            </a:r>
            <a:r>
              <a:rPr lang="en-US" sz="3308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50 pregleda</a:t>
            </a:r>
            <a:r>
              <a:rPr lang="en-US" sz="3308">
                <a:solidFill>
                  <a:srgbClr val="3F77F4"/>
                </a:solidFill>
                <a:latin typeface="DM Sans"/>
                <a:ea typeface="DM Sans"/>
                <a:cs typeface="DM Sans"/>
                <a:sym typeface="DM Sans"/>
              </a:rPr>
              <a:t> radi se brzi sync </a:t>
            </a:r>
            <a:r>
              <a:rPr lang="en-US" sz="3308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na svakih 5 pregleda</a:t>
            </a:r>
          </a:p>
          <a:p>
            <a:pPr algn="l" marL="714329" indent="-357164" lvl="1">
              <a:lnSpc>
                <a:spcPts val="4632"/>
              </a:lnSpc>
              <a:buFont typeface="Arial"/>
              <a:buChar char="•"/>
            </a:pPr>
            <a:r>
              <a:rPr lang="en-US" sz="3308">
                <a:solidFill>
                  <a:srgbClr val="3F77F4"/>
                </a:solidFill>
                <a:latin typeface="DM Sans"/>
                <a:ea typeface="DM Sans"/>
                <a:cs typeface="DM Sans"/>
                <a:sym typeface="DM Sans"/>
              </a:rPr>
              <a:t>nakon prelaska praga sporiji sync </a:t>
            </a:r>
            <a:r>
              <a:rPr lang="en-US" sz="3308">
                <a:solidFill>
                  <a:srgbClr val="95B4ED"/>
                </a:solidFill>
                <a:latin typeface="DM Sans"/>
                <a:ea typeface="DM Sans"/>
                <a:cs typeface="DM Sans"/>
                <a:sym typeface="DM Sans"/>
              </a:rPr>
              <a:t>na svakih 100 pregleda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DAG_hCUwyEY</dc:identifier>
  <dcterms:modified xsi:type="dcterms:W3CDTF">2011-08-01T06:04:30Z</dcterms:modified>
  <cp:revision>1</cp:revision>
  <dc:title>JutJubic ISA</dc:title>
</cp:coreProperties>
</file>

<file path=docProps/thumbnail.jpeg>
</file>